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34"/>
  </p:notesMasterIdLst>
  <p:sldIdLst>
    <p:sldId id="256" r:id="rId2"/>
    <p:sldId id="258" r:id="rId3"/>
    <p:sldId id="327" r:id="rId4"/>
    <p:sldId id="328" r:id="rId5"/>
    <p:sldId id="329" r:id="rId6"/>
    <p:sldId id="1700" r:id="rId7"/>
    <p:sldId id="269" r:id="rId8"/>
    <p:sldId id="310" r:id="rId9"/>
    <p:sldId id="330" r:id="rId10"/>
    <p:sldId id="320" r:id="rId11"/>
    <p:sldId id="1679" r:id="rId12"/>
    <p:sldId id="1680" r:id="rId13"/>
    <p:sldId id="1681" r:id="rId14"/>
    <p:sldId id="1682" r:id="rId15"/>
    <p:sldId id="1683" r:id="rId16"/>
    <p:sldId id="1684" r:id="rId17"/>
    <p:sldId id="1685" r:id="rId18"/>
    <p:sldId id="1701" r:id="rId19"/>
    <p:sldId id="1686" r:id="rId20"/>
    <p:sldId id="1670" r:id="rId21"/>
    <p:sldId id="257" r:id="rId22"/>
    <p:sldId id="1692" r:id="rId23"/>
    <p:sldId id="1693" r:id="rId24"/>
    <p:sldId id="1695" r:id="rId25"/>
    <p:sldId id="1694" r:id="rId26"/>
    <p:sldId id="1696" r:id="rId27"/>
    <p:sldId id="1689" r:id="rId28"/>
    <p:sldId id="1699" r:id="rId29"/>
    <p:sldId id="1690" r:id="rId30"/>
    <p:sldId id="1691" r:id="rId31"/>
    <p:sldId id="1697" r:id="rId32"/>
    <p:sldId id="169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31E"/>
    <a:srgbClr val="1E1E1E"/>
    <a:srgbClr val="F52A01"/>
    <a:srgbClr val="E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54" autoAdjust="0"/>
    <p:restoredTop sz="69789" autoAdjust="0"/>
  </p:normalViewPr>
  <p:slideViewPr>
    <p:cSldViewPr snapToGrid="0">
      <p:cViewPr varScale="1">
        <p:scale>
          <a:sx n="80" d="100"/>
          <a:sy n="80" d="100"/>
        </p:scale>
        <p:origin x="20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83845-DD4E-41A6-ADC9-3E47652296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F0B8B-CCB5-49E3-A22B-93ACA66B5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17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830DD518-8BFA-43D9-9620-D4BC32CADB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D5C75806-80FF-4AB1-9155-1C92C7119B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의료용 스마트 달력</a:t>
            </a:r>
            <a:r>
              <a:rPr lang="en-US" altLang="ko-KR" dirty="0"/>
              <a:t>, </a:t>
            </a:r>
            <a:r>
              <a:rPr lang="ko-KR" altLang="en-US" dirty="0"/>
              <a:t>메달에 대한 발표를 맡은 </a:t>
            </a:r>
            <a:r>
              <a:rPr lang="ko-KR" altLang="en-US" dirty="0" err="1"/>
              <a:t>스마트케어</a:t>
            </a:r>
            <a:r>
              <a:rPr lang="ko-KR" altLang="en-US" dirty="0"/>
              <a:t> 전공 </a:t>
            </a:r>
            <a:r>
              <a:rPr lang="ko-KR" altLang="en-US" dirty="0" err="1"/>
              <a:t>똑배기</a:t>
            </a:r>
            <a:r>
              <a:rPr lang="ko-KR" altLang="en-US" dirty="0"/>
              <a:t> 팀의 </a:t>
            </a:r>
            <a:r>
              <a:rPr lang="ko-KR" altLang="en-US" dirty="0" err="1"/>
              <a:t>이아미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0C4554F4-DF2F-49D7-BCCF-A0CA88B9C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000F90B-EC1F-4D08-948B-2CCEAE486A94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1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3C4E07F2-F37A-46DB-BBDC-72E264547D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083D75F3-903D-4E46-87DA-5412A9664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다시 말씀드리면 저희는 하드웨어기기를 통한 </a:t>
            </a:r>
            <a:r>
              <a:rPr lang="ko-KR" altLang="en-US" dirty="0" err="1"/>
              <a:t>복약알림</a:t>
            </a:r>
            <a:r>
              <a:rPr lang="ko-KR" altLang="en-US" dirty="0"/>
              <a:t> 및 내원일정 알림을 일상 속에서 더 편리한 건강관리를 원하는 실질적인 사용자들에게 제공할 예정이었습니다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직관적이고 간편하게 건강을 관리할 수 있는 이 서비스를 고객들이 이용할 수 있을 것이라고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하드웨어로만 이를 해결하기에는 집에 있지 않는 일과시간에 사용하지 못한다는 점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수시로 일정을 업데이트하지 못한다는 단점이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더불어 하드웨어의 알람만으로는 사용자가 꼬박꼬박 약을 챙겨 먹게 할 수 없을 것이라는 우려 역시 해결해야만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8C18B95-35DF-481F-AE9D-9025020DB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18445B5-E3F6-40C1-9894-23EA8DF624B9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10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346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>
            <a:extLst>
              <a:ext uri="{FF2B5EF4-FFF2-40B4-BE49-F238E27FC236}">
                <a16:creationId xmlns:a16="http://schemas.microsoft.com/office/drawing/2014/main" id="{8FE8957A-FCE4-42FC-82EF-F85A7340E6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>
            <a:extLst>
              <a:ext uri="{FF2B5EF4-FFF2-40B4-BE49-F238E27FC236}">
                <a16:creationId xmlns:a16="http://schemas.microsoft.com/office/drawing/2014/main" id="{13532EB1-BD8D-45EA-8AC0-E1C1A40928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저희는 이를 보완하기 위한 방법으로 개인 관심사에 따른 건강관리 기능을 제공하는 앱과</a:t>
            </a:r>
            <a:endParaRPr lang="en-US" altLang="ko-KR" dirty="0">
              <a:ea typeface="굴림" panose="020B0600000101010101" pitchFamily="50" charset="-127"/>
            </a:endParaRPr>
          </a:p>
          <a:p>
            <a:r>
              <a:rPr lang="ko-KR" altLang="en-US" dirty="0">
                <a:ea typeface="굴림" panose="020B0600000101010101" pitchFamily="50" charset="-127"/>
              </a:rPr>
              <a:t>이와 연동되어 복용하는 약을 한 곳에 모아 제공해주는 하드웨어 제품으로 다시 구상하였습니다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endParaRPr lang="en-US" altLang="ko-KR" dirty="0">
              <a:ea typeface="굴림" panose="020B0600000101010101" pitchFamily="50" charset="-127"/>
            </a:endParaRPr>
          </a:p>
          <a:p>
            <a:r>
              <a:rPr lang="ko-KR" altLang="en-US" dirty="0">
                <a:ea typeface="굴림" panose="020B0600000101010101" pitchFamily="50" charset="-127"/>
              </a:rPr>
              <a:t>그리고 이에 따라 실제 고객이 우리의 서비스를 어떻게 이용할 수 있을지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우리가 생각하는 가치와 실제 잠재적 고객들의 가치가 일치하는 지에 대한 검증과정을 진행했습니다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11268" name="슬라이드 번호 개체 틀 3">
            <a:extLst>
              <a:ext uri="{FF2B5EF4-FFF2-40B4-BE49-F238E27FC236}">
                <a16:creationId xmlns:a16="http://schemas.microsoft.com/office/drawing/2014/main" id="{9B4A8E1E-B2F9-44A9-8E4D-B5AD9B1B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fld id="{81475680-BA36-4572-9589-334EA2C96ACD}" type="slidenum">
              <a:rPr lang="ko-KR" altLang="en-US">
                <a:latin typeface="12롯데마트드림Bold" panose="02020603020101020101" pitchFamily="18" charset="-127"/>
                <a:ea typeface="굴림" panose="020B0600000101010101" pitchFamily="50" charset="-127"/>
              </a:rPr>
              <a:pPr/>
              <a:t>11</a:t>
            </a:fld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3C4E07F2-F37A-46DB-BBDC-72E264547D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083D75F3-903D-4E46-87DA-5412A9664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저희는 슬라이드에서 보이는 것과 같은 인터뷰 질문지를 작성하여</a:t>
            </a:r>
            <a:r>
              <a:rPr lang="en-US" altLang="ko-KR" dirty="0"/>
              <a:t>, </a:t>
            </a:r>
            <a:r>
              <a:rPr lang="ko-KR" altLang="en-US" dirty="0"/>
              <a:t>저희의 실제 고객이 될 수 있을 약물 복용자를 대상으로 한 심층인터뷰를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일부터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13</a:t>
            </a:r>
            <a:r>
              <a:rPr lang="ko-KR" altLang="en-US" dirty="0"/>
              <a:t>일까지 </a:t>
            </a:r>
            <a:r>
              <a:rPr lang="en-US" altLang="ko-KR" dirty="0"/>
              <a:t>3</a:t>
            </a:r>
            <a:r>
              <a:rPr lang="ko-KR" altLang="en-US" dirty="0"/>
              <a:t>주간 총 </a:t>
            </a:r>
            <a:r>
              <a:rPr lang="en-US" altLang="ko-KR" dirty="0"/>
              <a:t>50</a:t>
            </a:r>
            <a:r>
              <a:rPr lang="ko-KR" altLang="en-US" dirty="0"/>
              <a:t>명의 인원의 인터뷰를 진행하였고</a:t>
            </a:r>
            <a:r>
              <a:rPr lang="en-US" altLang="ko-KR" dirty="0"/>
              <a:t>, </a:t>
            </a:r>
            <a:r>
              <a:rPr lang="ko-KR" altLang="en-US" dirty="0"/>
              <a:t>약물복용과 관련한 피 인터뷰자 개인의 경험과 생각을 중심적으로 인터뷰하여 고객들의 가치를 파악했습니다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주로 장기적 또는 단기적 약 복용자에게 약물복용시각을 상기시킬 수 있는 방법과 오남용에 대한 질문을 하였고</a:t>
            </a:r>
            <a:r>
              <a:rPr lang="en-US" altLang="ko-KR" dirty="0"/>
              <a:t>, </a:t>
            </a:r>
            <a:r>
              <a:rPr lang="ko-KR" altLang="en-US" dirty="0"/>
              <a:t>설문에 진행할 때 저희의 제품에 대한 설명을 진행하지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8C18B95-35DF-481F-AE9D-9025020DB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18445B5-E3F6-40C1-9894-23EA8DF624B9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12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047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3C4E07F2-F37A-46DB-BBDC-72E264547D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083D75F3-903D-4E46-87DA-5412A9664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저희가 장기적 약 복용자들에게 얻을 수 있는 인사이트는 다음과 같았습니다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복용시각을 잊지 않기 위한 도움을 받고 싶을 것이다 라는 첫번째 가설입니다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식사를 기준으로 했을 때의 약 복용에 어려움이 있다는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당뇨약과 같이 식전에 복용하는 약의 경우 식후보다 기억하기 어렵고 </a:t>
            </a:r>
            <a:r>
              <a:rPr lang="ko-KR" altLang="en-US" dirty="0" err="1"/>
              <a:t>깜빡하기</a:t>
            </a:r>
            <a:r>
              <a:rPr lang="ko-KR" altLang="en-US" dirty="0"/>
              <a:t> 쉽다는 의견이 있었으며 특히</a:t>
            </a:r>
            <a:r>
              <a:rPr lang="en-US" altLang="ko-KR" dirty="0"/>
              <a:t> </a:t>
            </a:r>
            <a:r>
              <a:rPr lang="ko-KR" altLang="en-US" dirty="0"/>
              <a:t>과음을 하거나 아침을 거를 때에는 약 복용이 힘들다 라는 답변도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당뇨약과 호르몬제와 같은 만성질환에 쓰이는 약의 경우 한번만 잊더라도 건강에 무리가 갈 수 있는 변화가 생기기 때문에 주기적으로 약을 복용할 수 있는 습관이 필요하다는 것이 두번째 인사이트 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나이가 들 수록 언제든지 아플 수 있다는 것을 유념하고 아프지 않기 위해 꾸준히 약을 복용해야 한다는 인사이트도 얻을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 가설은 본인의 질환관련정보를 얻고 싶어할 것이다 라는 두번째 가설입니다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만성질환의 경우</a:t>
            </a:r>
            <a:r>
              <a:rPr lang="en-US" altLang="ko-KR" dirty="0"/>
              <a:t>, </a:t>
            </a:r>
            <a:r>
              <a:rPr lang="ko-KR" altLang="en-US" dirty="0"/>
              <a:t>약의 복용시기를 잊었을 때 심각한 증상이 나타나는 질환이 많다는 인사이트를 획득할 수 있었는데요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피인터뷰 자 중 호르몬제를 복용하는 환자의 경험 상</a:t>
            </a:r>
            <a:r>
              <a:rPr lang="en-US" altLang="ko-KR" dirty="0"/>
              <a:t>, </a:t>
            </a:r>
            <a:r>
              <a:rPr lang="ko-KR" altLang="en-US" dirty="0"/>
              <a:t>호르몬의 양이 조금 다른 약을 처방 받았을 때 급격한 몸의 변화를 느낄 수 있었다는 답변을 받은 적이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당뇨와 같은 질병은 평소에 운동이나 식단관리 등을 꾸준히 병행하여 건강을 챙겨야 하는 경우가 많다는 사실도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정확한 정보획득의 필요성이었습니다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본인이 적극적으로 찾아보거나</a:t>
            </a:r>
            <a:r>
              <a:rPr lang="en-US" altLang="ko-KR" dirty="0"/>
              <a:t>, </a:t>
            </a:r>
            <a:r>
              <a:rPr lang="ko-KR" altLang="en-US" dirty="0"/>
              <a:t>의사에게 물어보지 않는 이상 정확한 정보를 획득하기 어렵다는 것 이었습니다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8C18B95-35DF-481F-AE9D-9025020DB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18445B5-E3F6-40C1-9894-23EA8DF624B9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13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895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3C4E07F2-F37A-46DB-BBDC-72E264547D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083D75F3-903D-4E46-87DA-5412A9664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이번에는 단기적 약 복용자들에게서 얻을 수 있는 인사이트를 알아보도록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번째 가설은 단기적 약 </a:t>
            </a:r>
            <a:r>
              <a:rPr lang="ko-KR" altLang="en-US" dirty="0" err="1"/>
              <a:t>복용자</a:t>
            </a:r>
            <a:r>
              <a:rPr lang="ko-KR" altLang="en-US" dirty="0"/>
              <a:t> 역시 복용시간을 잊지 않기 위한 도움이 필요할 것이다 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때의 인터뷰에서</a:t>
            </a:r>
            <a:r>
              <a:rPr lang="en-US" altLang="ko-KR" dirty="0"/>
              <a:t>, </a:t>
            </a:r>
            <a:r>
              <a:rPr lang="ko-KR" altLang="en-US" dirty="0"/>
              <a:t>복용사실을 잊고 연달아 복용했다가 구토를 했던 경험이 있다는 피 인터뷰자의 답변을 토대로</a:t>
            </a:r>
            <a:r>
              <a:rPr lang="en-US" altLang="ko-KR" dirty="0"/>
              <a:t>, </a:t>
            </a:r>
            <a:r>
              <a:rPr lang="ko-KR" altLang="en-US" dirty="0"/>
              <a:t>복용시각과 복용량을 지키는 것이 얼마나 중요한 지 알게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혼자 있을 때 복약을 해야 한다는 것을 잊을 때가 있어 복약지도가 필요할 것 같다는 답변을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젊은 층에서</a:t>
            </a:r>
            <a:r>
              <a:rPr lang="en-US" altLang="ko-KR" dirty="0"/>
              <a:t>, </a:t>
            </a:r>
            <a:r>
              <a:rPr lang="ko-KR" altLang="en-US" dirty="0"/>
              <a:t>약을 제 시간에 챙겨 먹지 못했을 때의 스트레스를 피하고 싶다는 사실을 알게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 가설은 단기적 약 복용자들이 약물의 오남용 걱정을 없애고 싶어할 것이다 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단기적으로 복용하는 약들은 질환의 심각성이나 환자의 상태에 따라 </a:t>
            </a:r>
            <a:r>
              <a:rPr lang="ko-KR" altLang="en-US" dirty="0" err="1"/>
              <a:t>처방받는</a:t>
            </a:r>
            <a:r>
              <a:rPr lang="ko-KR" altLang="en-US" dirty="0"/>
              <a:t> 약이 달라지는데요</a:t>
            </a:r>
            <a:r>
              <a:rPr lang="en-US" altLang="ko-KR" dirty="0"/>
              <a:t>. </a:t>
            </a:r>
            <a:r>
              <a:rPr lang="ko-KR" altLang="en-US" dirty="0"/>
              <a:t>이에 따라 정확한 복약지도가 필요하다는 인사이트를 획득할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의사와 약사로부터 효능과 부작용에 대한 설명을 듣지만</a:t>
            </a:r>
            <a:r>
              <a:rPr lang="en-US" altLang="ko-KR" dirty="0"/>
              <a:t>, </a:t>
            </a:r>
            <a:r>
              <a:rPr lang="ko-KR" altLang="en-US" dirty="0"/>
              <a:t>이에 대한 방대한 정보를 다 기억하기에는 한계가 있기 때문에 이를 복기할 필요성이 있다는 것을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약에 대한 내성을 걱정해 임의로 약 복용을 중단하거나</a:t>
            </a:r>
            <a:r>
              <a:rPr lang="en-US" altLang="ko-KR" dirty="0"/>
              <a:t>, </a:t>
            </a:r>
            <a:r>
              <a:rPr lang="ko-KR" altLang="en-US" dirty="0"/>
              <a:t>개인의 일정으로 인해 제대로 약을 챙겨 먹지 못할 경우 원래의 약효를 발휘하지 못할 수 있다는 답변을 얻었습니다</a:t>
            </a:r>
            <a:r>
              <a:rPr lang="en-US" altLang="ko-KR" dirty="0"/>
              <a:t>.</a:t>
            </a:r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8C18B95-35DF-481F-AE9D-9025020DB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18445B5-E3F6-40C1-9894-23EA8DF624B9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14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00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3C4E07F2-F37A-46DB-BBDC-72E264547D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083D75F3-903D-4E46-87DA-5412A9664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dirty="0"/>
              <a:t>저희는 다음과 같은 아하 </a:t>
            </a:r>
            <a:r>
              <a:rPr lang="ko-KR" altLang="en-US" dirty="0" err="1"/>
              <a:t>모먼트들을</a:t>
            </a:r>
            <a:r>
              <a:rPr lang="ko-KR" altLang="en-US" dirty="0"/>
              <a:t> 얻을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장기적이든 단기적이든 약 복용자들은 복용시간을 확실하게 상기시켜 줄 수 있는 </a:t>
            </a:r>
            <a:r>
              <a:rPr lang="ko-KR" altLang="en-US" dirty="0" err="1"/>
              <a:t>무언가가</a:t>
            </a:r>
            <a:r>
              <a:rPr lang="ko-KR" altLang="en-US" dirty="0"/>
              <a:t> 필요할 것이다 라는 것이 공통적인 의견이었습니다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장기적으로 </a:t>
            </a:r>
            <a:r>
              <a:rPr lang="ko-KR" altLang="en-US" dirty="0" err="1"/>
              <a:t>복약하는</a:t>
            </a:r>
            <a:r>
              <a:rPr lang="ko-KR" altLang="en-US" dirty="0"/>
              <a:t> 만성질환자의 경우</a:t>
            </a:r>
            <a:r>
              <a:rPr lang="en-US" altLang="ko-KR" dirty="0"/>
              <a:t>, </a:t>
            </a:r>
            <a:r>
              <a:rPr lang="ko-KR" altLang="en-US" dirty="0"/>
              <a:t>본인의 질환에 대한 정보를 명확하게 얻고 관리할 수 있으면 좋겠다는 것을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단기적 약 복용자에게는 약물 정보를 명확히 전달받고 이에 대한 정보를 인지할 수 있는 서비스가 필요하다는 것을 알게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8C18B95-35DF-481F-AE9D-9025020DB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18445B5-E3F6-40C1-9894-23EA8DF624B9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15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293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고객검증을 바탕으로 기존의 </a:t>
            </a:r>
            <a:r>
              <a:rPr lang="en-US" altLang="ko-KR" dirty="0"/>
              <a:t>BMC</a:t>
            </a:r>
            <a:r>
              <a:rPr lang="ko-KR" altLang="en-US" dirty="0"/>
              <a:t>를 수정하였습니다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저희의 고객들은 약을 먹는 사람들 중 복용시각을 잊지 않는 도움을 필요로 하는 고객</a:t>
            </a:r>
            <a:r>
              <a:rPr lang="en-US" altLang="ko-KR" dirty="0"/>
              <a:t>, </a:t>
            </a:r>
            <a:r>
              <a:rPr lang="ko-KR" altLang="en-US" dirty="0"/>
              <a:t>그리고 약의 복용방법이나 부작용에 대한 걱정이 있는 고객입니다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고객들의 가치를 충족시키기 위한 가장 첫번째 해결방안은 바로 약을 올바른 복용방법으로</a:t>
            </a:r>
            <a:r>
              <a:rPr lang="en-US" altLang="ko-KR" dirty="0"/>
              <a:t>, </a:t>
            </a:r>
            <a:r>
              <a:rPr lang="ko-KR" altLang="en-US" dirty="0"/>
              <a:t>올바른 시각에 복용하는 것이었습니다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실제로 우리가 대부분 가지고 다니는 스마트폰을 이용해 효율적으로 알람을 줄 수 있으면 좋을 것 같다는 결론을 내렸고</a:t>
            </a:r>
            <a:r>
              <a:rPr lang="en-US" altLang="ko-KR" dirty="0"/>
              <a:t>, </a:t>
            </a:r>
            <a:r>
              <a:rPr lang="ko-KR" altLang="en-US" dirty="0"/>
              <a:t>이에 따라 저희의 제품을 좀 더 수정해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알람 기능 제공을 위한 전용 앱 개발이 </a:t>
            </a:r>
            <a:r>
              <a:rPr lang="en-US" altLang="ko-KR" dirty="0"/>
              <a:t>key activities</a:t>
            </a:r>
            <a:r>
              <a:rPr lang="ko-KR" altLang="en-US" dirty="0"/>
              <a:t>에 추가 되었고</a:t>
            </a:r>
            <a:r>
              <a:rPr lang="en-US" altLang="ko-KR" dirty="0"/>
              <a:t>, </a:t>
            </a:r>
            <a:r>
              <a:rPr lang="ko-KR" altLang="en-US" dirty="0"/>
              <a:t>건강관리 정보를 얻을 수 있는 건강관리 업체</a:t>
            </a:r>
            <a:r>
              <a:rPr lang="en-US" altLang="ko-KR" dirty="0"/>
              <a:t>, </a:t>
            </a:r>
            <a:r>
              <a:rPr lang="ko-KR" altLang="en-US" dirty="0"/>
              <a:t>그리고 의료 정보에 대한 자문을 얻을 수 있는 의료인이 저희의 새로운 </a:t>
            </a:r>
            <a:r>
              <a:rPr lang="en-US" altLang="ko-KR" dirty="0"/>
              <a:t>key partner</a:t>
            </a:r>
            <a:r>
              <a:rPr lang="ko-KR" altLang="en-US" dirty="0"/>
              <a:t>가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F0B8B-CCB5-49E3-A22B-93ACA66B53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64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3C4E07F2-F37A-46DB-BBDC-72E264547D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083D75F3-903D-4E46-87DA-5412A9664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다시 한번 설명하자면 저희의 고객들은 약을 복용하는 사람들 중 복용시각을 잊지 않기 위한 도움을 필요로 하는 고객</a:t>
            </a:r>
            <a:r>
              <a:rPr lang="en-US" altLang="ko-KR" dirty="0"/>
              <a:t>, </a:t>
            </a:r>
            <a:r>
              <a:rPr lang="ko-KR" altLang="en-US" dirty="0"/>
              <a:t>그리고 약의 복용방법이나 부작용에 대한 걱정이 있는 고객입니다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우리가 쉽게 활용가능한 앱을 이용해 알림을 주고</a:t>
            </a:r>
            <a:r>
              <a:rPr lang="en-US" altLang="ko-KR" dirty="0"/>
              <a:t>, </a:t>
            </a:r>
            <a:r>
              <a:rPr lang="ko-KR" altLang="en-US" dirty="0"/>
              <a:t>복약관련한 정보를 전달할 수 있는 제품을 구상해보았습니다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8C18B95-35DF-481F-AE9D-9025020DB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18445B5-E3F6-40C1-9894-23EA8DF624B9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17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055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>
            <a:extLst>
              <a:ext uri="{FF2B5EF4-FFF2-40B4-BE49-F238E27FC236}">
                <a16:creationId xmlns:a16="http://schemas.microsoft.com/office/drawing/2014/main" id="{8FE8957A-FCE4-42FC-82EF-F85A7340E6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>
            <a:extLst>
              <a:ext uri="{FF2B5EF4-FFF2-40B4-BE49-F238E27FC236}">
                <a16:creationId xmlns:a16="http://schemas.microsoft.com/office/drawing/2014/main" id="{13532EB1-BD8D-45EA-8AC0-E1C1A40928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이 앱은 기본적으로 </a:t>
            </a:r>
            <a:r>
              <a:rPr lang="ko-KR" altLang="en-US" dirty="0" err="1">
                <a:ea typeface="굴림" panose="020B0600000101010101" pitchFamily="50" charset="-127"/>
              </a:rPr>
              <a:t>리마인더와</a:t>
            </a:r>
            <a:r>
              <a:rPr lang="ko-KR" altLang="en-US" dirty="0">
                <a:ea typeface="굴림" panose="020B0600000101010101" pitchFamily="50" charset="-127"/>
              </a:rPr>
              <a:t> 푸시 알림을 통해 복약시간을 꾸준히 상기시켜주며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개인 맞춤형 대시보드 설정을 통해 건강관리 정보 및 서비스를 제공합니다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자세한 기능은 다음 슬라이드에서 확인하실 수 있습니다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11268" name="슬라이드 번호 개체 틀 3">
            <a:extLst>
              <a:ext uri="{FF2B5EF4-FFF2-40B4-BE49-F238E27FC236}">
                <a16:creationId xmlns:a16="http://schemas.microsoft.com/office/drawing/2014/main" id="{9B4A8E1E-B2F9-44A9-8E4D-B5AD9B1B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fld id="{81475680-BA36-4572-9589-334EA2C96ACD}" type="slidenum">
              <a:rPr lang="ko-KR" altLang="en-US">
                <a:latin typeface="12롯데마트드림Bold" panose="02020603020101020101" pitchFamily="18" charset="-127"/>
                <a:ea typeface="굴림" panose="020B0600000101010101" pitchFamily="50" charset="-127"/>
              </a:rPr>
              <a:pPr/>
              <a:t>18</a:t>
            </a:fld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6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보이시는 것과 같이 저희의 서비스는 크게 네 가지의 기능을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복용 확인 전까지 지속적인 푸시 알람을 제공하고 일정 시간 이상 복용하지 않을 때에는 경각심을 주는 문구를 사용하는 </a:t>
            </a:r>
            <a:r>
              <a:rPr lang="ko-KR" altLang="en-US" dirty="0" err="1"/>
              <a:t>리마인더</a:t>
            </a:r>
            <a:r>
              <a:rPr lang="ko-KR" altLang="en-US" dirty="0"/>
              <a:t> 기능이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복용일자와 시간 등을 입력해 그에 맞춘 알람을 제공하는 약 알람 설정 기능이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 더불어 사용자의 일정을 확인하고 관리할 수 있는 페이지</a:t>
            </a:r>
            <a:r>
              <a:rPr lang="en-US" altLang="ko-KR" dirty="0"/>
              <a:t>, </a:t>
            </a:r>
            <a:r>
              <a:rPr lang="ko-KR" altLang="en-US" dirty="0"/>
              <a:t>사용자 입력 정보를 기반으로 한 개인 </a:t>
            </a:r>
            <a:r>
              <a:rPr lang="ko-KR" altLang="en-US" dirty="0" err="1"/>
              <a:t>맟춤형</a:t>
            </a:r>
            <a:r>
              <a:rPr lang="ko-KR" altLang="en-US" dirty="0"/>
              <a:t> 건강관리 대시보드 기능까지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기능들을 이용한 저희의 서비스를 실제로 고객들이 이용할 지에 대한 의문이 있었고</a:t>
            </a:r>
            <a:r>
              <a:rPr lang="en-US" altLang="ko-KR" dirty="0"/>
              <a:t>, </a:t>
            </a:r>
            <a:r>
              <a:rPr lang="ko-KR" altLang="en-US" dirty="0"/>
              <a:t>이를 검증하기 위한 피드백을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제품 개발이 완전하지 않고</a:t>
            </a:r>
            <a:r>
              <a:rPr lang="en-US" altLang="ko-KR" dirty="0"/>
              <a:t>, </a:t>
            </a:r>
            <a:r>
              <a:rPr lang="ko-KR" altLang="en-US" dirty="0"/>
              <a:t>주변에서 만성질환자의 사례를 획득하기 어렵기 때문에 저희가 이전에 진행했던 피 인터뷰자들께 다시 </a:t>
            </a:r>
            <a:r>
              <a:rPr lang="en-US" altLang="ko-KR" dirty="0"/>
              <a:t>MVP </a:t>
            </a:r>
            <a:r>
              <a:rPr lang="ko-KR" altLang="en-US" dirty="0"/>
              <a:t>피드백을 요청했습니다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두 가지에 대해 질문 드렸을 때 받았던 답변은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F0B8B-CCB5-49E3-A22B-93ACA66B53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1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발표의 순서는 이와 같이 진행될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저희의 아이템이 수정</a:t>
            </a:r>
            <a:r>
              <a:rPr lang="en-US" altLang="ko-KR" dirty="0"/>
              <a:t>, </a:t>
            </a:r>
            <a:r>
              <a:rPr lang="ko-KR" altLang="en-US" dirty="0"/>
              <a:t>보완되는 것에 따라 크게 </a:t>
            </a:r>
            <a:r>
              <a:rPr lang="en-US" altLang="ko-KR" dirty="0"/>
              <a:t>5</a:t>
            </a:r>
            <a:r>
              <a:rPr lang="ko-KR" altLang="en-US" dirty="0"/>
              <a:t>개의 단계로 나눠보았습니다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C8D131-9C97-4326-9532-C09E5EFFB8F8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80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이와 같은 서비스를 사용할 의사가 있는지에 대해 여쭈었습니다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사용하겠다 라는 의견에서는 저희의 주요 기능이 확실히 도움이 되기 때문이라는 답변이 주를 이루었습니다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리마인더</a:t>
            </a:r>
            <a:r>
              <a:rPr lang="ko-KR" altLang="en-US" dirty="0"/>
              <a:t> 기능 덕분에 약물 복용을 끝까지 책임질 수 있다는 것</a:t>
            </a:r>
            <a:r>
              <a:rPr lang="en-US" altLang="ko-KR" dirty="0"/>
              <a:t>, </a:t>
            </a:r>
            <a:r>
              <a:rPr lang="ko-KR" altLang="en-US" dirty="0"/>
              <a:t>대시보드를 통한 전반적인 건강관리</a:t>
            </a:r>
            <a:r>
              <a:rPr lang="en-US" altLang="ko-KR" dirty="0"/>
              <a:t>, </a:t>
            </a:r>
            <a:r>
              <a:rPr lang="ko-KR" altLang="en-US" dirty="0"/>
              <a:t>약에 대한 정보 제공 등이 그 이유 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반면에 사용하지 않겠다 라는 의견의 대부분은 앱 사용에 대한 문제점이었습니다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높은 연령층의 경우 낯선 앱의 사용이 부담스럽고</a:t>
            </a:r>
            <a:r>
              <a:rPr lang="en-US" altLang="ko-KR" dirty="0"/>
              <a:t>, </a:t>
            </a:r>
            <a:r>
              <a:rPr lang="ko-KR" altLang="en-US" dirty="0"/>
              <a:t>어렵다는 답변이 있었고 심지어 앱을 통해서 관리할 필요성이 없다는 답변도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두번째로는 이 제품에 대해 더 원하는 서비스가 있는 지에 대해 여쭈었습니다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간단한 사용법과 인터페이스가 </a:t>
            </a:r>
            <a:r>
              <a:rPr lang="ko-KR" altLang="en-US" dirty="0" err="1"/>
              <a:t>필요하다와</a:t>
            </a:r>
            <a:r>
              <a:rPr lang="ko-KR" altLang="en-US" dirty="0"/>
              <a:t> 건강관리 </a:t>
            </a:r>
            <a:r>
              <a:rPr lang="ko-KR" altLang="en-US" dirty="0" err="1"/>
              <a:t>어플에</a:t>
            </a:r>
            <a:r>
              <a:rPr lang="ko-KR" altLang="en-US" dirty="0"/>
              <a:t> 대한 적극적인 홍보가 필요하다는 의견이 가장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외에도 건강관리상식을 알고 싶다</a:t>
            </a:r>
            <a:r>
              <a:rPr lang="en-US" altLang="ko-KR" dirty="0"/>
              <a:t>, </a:t>
            </a:r>
            <a:r>
              <a:rPr lang="ko-KR" altLang="en-US" dirty="0"/>
              <a:t>밥을 먹는 시기마다 알람을 주기 어려울 것이다</a:t>
            </a:r>
            <a:r>
              <a:rPr lang="en-US" altLang="ko-KR" dirty="0"/>
              <a:t>, </a:t>
            </a:r>
            <a:r>
              <a:rPr lang="ko-KR" altLang="en-US" dirty="0"/>
              <a:t>일일이 앱에 입력하기 어렵다 라는 의견도 제시해 주셨습니다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F0B8B-CCB5-49E3-A22B-93ACA66B53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02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따라 저희는 크게 두 가지의 개선사항에 중점을 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첫번째는 사용자 </a:t>
            </a:r>
            <a:r>
              <a:rPr lang="en-US" altLang="ko-KR" dirty="0"/>
              <a:t>UI </a:t>
            </a:r>
            <a:r>
              <a:rPr lang="ko-KR" altLang="en-US" dirty="0"/>
              <a:t>개선이고</a:t>
            </a:r>
            <a:r>
              <a:rPr lang="en-US" altLang="ko-KR" dirty="0"/>
              <a:t>, </a:t>
            </a:r>
            <a:r>
              <a:rPr lang="ko-KR" altLang="en-US" dirty="0"/>
              <a:t>그와 관련된 다음과 같은 내용을 업데이트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F0B8B-CCB5-49E3-A22B-93ACA66B53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104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영어로 된 메뉴들을 한글로 바꾸어 사용자가 더 쉽게 접근할 수 있도록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F0B8B-CCB5-49E3-A22B-93ACA66B53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464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기존 </a:t>
            </a:r>
            <a:r>
              <a:rPr lang="en-US" altLang="ko-KR" dirty="0"/>
              <a:t>9</a:t>
            </a:r>
            <a:r>
              <a:rPr lang="ko-KR" altLang="en-US" dirty="0"/>
              <a:t>개의 문항으로 이루어진 회원가입 문항에서</a:t>
            </a:r>
            <a:r>
              <a:rPr lang="en-US" altLang="ko-KR" dirty="0"/>
              <a:t>, </a:t>
            </a:r>
            <a:r>
              <a:rPr lang="ko-KR" altLang="en-US" dirty="0"/>
              <a:t>가장 기본적인 정보만으로도 회원가입이 가능하도록 하여 고객들의 초기 탈주를 방지하고</a:t>
            </a:r>
            <a:r>
              <a:rPr lang="en-US" altLang="ko-KR" dirty="0"/>
              <a:t> </a:t>
            </a:r>
            <a:r>
              <a:rPr lang="ko-KR" altLang="en-US" dirty="0"/>
              <a:t>기본적인 </a:t>
            </a:r>
            <a:r>
              <a:rPr lang="ko-KR" altLang="en-US" dirty="0" err="1"/>
              <a:t>복용알람</a:t>
            </a:r>
            <a:r>
              <a:rPr lang="ko-KR" altLang="en-US" dirty="0"/>
              <a:t> 이용이 가능하도록 변경하였습니다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대시보드</a:t>
            </a:r>
            <a:r>
              <a:rPr lang="en-US" altLang="ko-KR" dirty="0"/>
              <a:t>, </a:t>
            </a:r>
            <a:r>
              <a:rPr lang="ko-KR" altLang="en-US" dirty="0"/>
              <a:t>맞춤형 정보 제공과 같은 고급 기능은 사용자가 추가문항을 입력할 때 이용가능 하도록 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F0B8B-CCB5-49E3-A22B-93ACA66B53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440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약 알람 설정 시 </a:t>
            </a:r>
            <a:r>
              <a:rPr lang="ko-KR" altLang="en-US" dirty="0" err="1"/>
              <a:t>리마인더</a:t>
            </a:r>
            <a:r>
              <a:rPr lang="ko-KR" altLang="en-US" dirty="0"/>
              <a:t> 주기 설정 기능을 추가하여 사용자가 원하는 대로 알람을 울릴 수 있도록 하였고</a:t>
            </a:r>
            <a:r>
              <a:rPr lang="en-US" altLang="ko-KR" dirty="0"/>
              <a:t>, QR</a:t>
            </a:r>
            <a:r>
              <a:rPr lang="ko-KR" altLang="en-US" dirty="0"/>
              <a:t>코드 입력을 통한 간편한 약 알림 설정이 가능하도록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F0B8B-CCB5-49E3-A22B-93ACA66B53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97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전반적인 인터페이스도 아이콘을 배치하는 등 가시성이 높아지도록 개선하였고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F0B8B-CCB5-49E3-A22B-93ACA66B53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99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건강관리 페이지를 추가하여 환자의 전반적인 건강관리가 가능하도록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대시보드에는 응원이나 경각심을 일깨워주는 문구를 삽입하였고</a:t>
            </a:r>
            <a:r>
              <a:rPr lang="en-US" altLang="ko-KR" dirty="0"/>
              <a:t>, </a:t>
            </a:r>
            <a:r>
              <a:rPr lang="ko-KR" altLang="en-US" dirty="0"/>
              <a:t>추가된 정보에 따른 음식추천</a:t>
            </a:r>
            <a:r>
              <a:rPr lang="en-US" altLang="ko-KR" dirty="0"/>
              <a:t>, </a:t>
            </a:r>
            <a:r>
              <a:rPr lang="ko-KR" altLang="en-US" dirty="0"/>
              <a:t>물 섭취 확인페이지 등이 이 서비스에 포함됩니다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F0B8B-CCB5-49E3-A22B-93ACA66B53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07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개선사항은 </a:t>
            </a:r>
            <a:r>
              <a:rPr lang="ko-KR" altLang="en-US" dirty="0" err="1"/>
              <a:t>리마인더에</a:t>
            </a:r>
            <a:r>
              <a:rPr lang="ko-KR" altLang="en-US" dirty="0"/>
              <a:t> 더 눈이 갈 수 있도록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어플을 실행하지 않더라도 간편하게 복약 체크를 할 수 있도록 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약 미 </a:t>
            </a:r>
            <a:r>
              <a:rPr lang="ko-KR" altLang="en-US" dirty="0" err="1"/>
              <a:t>복용시</a:t>
            </a:r>
            <a:r>
              <a:rPr lang="ko-KR" altLang="en-US" dirty="0"/>
              <a:t> 반복 알람 설정 및 알람 선택 기능을 추가하였습니다</a:t>
            </a:r>
            <a:r>
              <a:rPr lang="en-US" altLang="ko-KR" dirty="0"/>
              <a:t>. </a:t>
            </a:r>
            <a:r>
              <a:rPr lang="ko-KR" altLang="en-US" dirty="0"/>
              <a:t>이는 지속적인 약 미복용 시에 떠오르는 문구입니다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F0B8B-CCB5-49E3-A22B-93ACA66B53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55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자세한 내용은 저희가 준비한 실제 실행 동영상에서 확인해 보실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F0B8B-CCB5-49E3-A22B-93ACA66B53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52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3C4E07F2-F37A-46DB-BBDC-72E264547D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083D75F3-903D-4E46-87DA-5412A9664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z="1200" dirty="0"/>
              <a:t>이 후 저희가 보완해야 할 점들에 대해서 정리해 보았습니다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크게 기술적인 보완점과 서비스 보완점으로 나눌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먼저 기술적인 부분입니다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먼저 고객층이 더 편하게 사용할 수 있는 </a:t>
            </a:r>
            <a:r>
              <a:rPr lang="en-US" altLang="ko-KR" sz="1200" dirty="0"/>
              <a:t>UI</a:t>
            </a:r>
            <a:r>
              <a:rPr lang="ko-KR" altLang="en-US" sz="1200" dirty="0"/>
              <a:t>를 업데이트하고</a:t>
            </a:r>
            <a:r>
              <a:rPr lang="en-US" altLang="ko-KR" sz="1200" dirty="0"/>
              <a:t>, </a:t>
            </a:r>
            <a:r>
              <a:rPr lang="ko-KR" altLang="en-US" sz="1200" dirty="0"/>
              <a:t>실제 앱을 개발해 </a:t>
            </a:r>
            <a:r>
              <a:rPr lang="ko-KR" altLang="en-US" sz="1200" dirty="0" err="1"/>
              <a:t>리마인더</a:t>
            </a:r>
            <a:r>
              <a:rPr lang="ko-KR" altLang="en-US" sz="1200" dirty="0"/>
              <a:t> 기능을 제공할 예정입니다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여기에 더불어 실제 </a:t>
            </a:r>
            <a:r>
              <a:rPr lang="en-US" altLang="ko-KR" sz="1200" dirty="0"/>
              <a:t>QR</a:t>
            </a:r>
            <a:r>
              <a:rPr lang="ko-KR" altLang="en-US" sz="1200" dirty="0"/>
              <a:t>코드의 기능을 구현하며</a:t>
            </a:r>
            <a:r>
              <a:rPr lang="en-US" altLang="ko-KR" sz="1200" dirty="0"/>
              <a:t>, </a:t>
            </a:r>
            <a:r>
              <a:rPr lang="ko-KR" altLang="en-US" sz="1200" dirty="0"/>
              <a:t>약 정보제공을 위한 전문가의 자문요청이 필요할 것으로 보입니다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서비스적인</a:t>
            </a:r>
            <a:r>
              <a:rPr lang="ko-KR" altLang="en-US" sz="1200" dirty="0"/>
              <a:t> 측면에서는 지속적인 사용자와의 커뮤니케이션을 통한 사용자 맞춤 플랫폼의 제공 가능성을 열어 두는 것이 먼저라고 생각합니다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기존 </a:t>
            </a:r>
            <a:r>
              <a:rPr lang="en-US" altLang="ko-KR" sz="1200" dirty="0"/>
              <a:t>BMC</a:t>
            </a:r>
            <a:r>
              <a:rPr lang="ko-KR" altLang="en-US" sz="1200" dirty="0"/>
              <a:t>에서의 홍보방식을 벗어난 적극적인 홍보를 통해 건강관리 프로그램의 접근성을 향상시켜야 할 것입니다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마지막으로 지금 진행되는 앱 개발과 더불어</a:t>
            </a:r>
            <a:r>
              <a:rPr lang="en-US" altLang="ko-KR" sz="1200" dirty="0"/>
              <a:t> </a:t>
            </a:r>
            <a:r>
              <a:rPr lang="ko-KR" altLang="en-US" sz="1200" dirty="0"/>
              <a:t>디바이스 개발에 대한 필요성을 검토할 예정입니다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이는 앱 개발이 완전히 진행되고 고객 피드백의 수렴 결과에 따라 달라질 수 있습니다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8C18B95-35DF-481F-AE9D-9025020DB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18445B5-E3F6-40C1-9894-23EA8DF624B9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29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82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저희 팀은 </a:t>
            </a:r>
            <a:r>
              <a:rPr lang="ko-KR" altLang="en-US" b="0" dirty="0" err="1"/>
              <a:t>스마트케어</a:t>
            </a:r>
            <a:r>
              <a:rPr lang="ko-KR" altLang="en-US" b="0" dirty="0"/>
              <a:t> 전공으로 총 </a:t>
            </a:r>
            <a:r>
              <a:rPr lang="en-US" altLang="ko-KR" b="0" dirty="0"/>
              <a:t>6</a:t>
            </a:r>
            <a:r>
              <a:rPr lang="ko-KR" altLang="en-US" b="0" dirty="0"/>
              <a:t>명의 인원으로 이루어져 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총괄 팀장인 이수빈 학우를 선두로 한 </a:t>
            </a:r>
            <a:r>
              <a:rPr lang="en-US" altLang="ko-KR" b="0" dirty="0"/>
              <a:t>3</a:t>
            </a:r>
            <a:r>
              <a:rPr lang="ko-KR" altLang="en-US" b="0" dirty="0"/>
              <a:t>명의 기술개발팀과 </a:t>
            </a:r>
            <a:r>
              <a:rPr lang="en-US" altLang="ko-KR" b="0" dirty="0"/>
              <a:t>3</a:t>
            </a:r>
            <a:r>
              <a:rPr lang="ko-KR" altLang="en-US" b="0" dirty="0"/>
              <a:t>명의 전략팀으로 구성되어 있으며 저는 경영전략팀에 소속되어 있습니다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C8D131-9C97-4326-9532-C09E5EFFB8F8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016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A5AEB56A-F550-4D4D-A648-681FBB7840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6D9CA7E3-D693-455B-BE84-A59C1D89D4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마지막으로 저희는</a:t>
            </a:r>
            <a:r>
              <a:rPr lang="en-US" altLang="ko-KR" dirty="0"/>
              <a:t> 2</a:t>
            </a:r>
            <a:r>
              <a:rPr lang="ko-KR" altLang="en-US" dirty="0"/>
              <a:t>학기까지 다음과 같은 실행계획을 가지고 있고</a:t>
            </a:r>
            <a:r>
              <a:rPr lang="en-US" altLang="ko-KR" dirty="0"/>
              <a:t>, </a:t>
            </a:r>
            <a:r>
              <a:rPr lang="ko-KR" altLang="en-US" dirty="0"/>
              <a:t>지속적인 사용자 의견을 반영하여 서비스를 개선할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 이번 학기와 방학을 이용해 기존 웹페이지의 정비를 이루어 나간 후</a:t>
            </a:r>
            <a:endParaRPr lang="en-US" altLang="ko-KR" dirty="0"/>
          </a:p>
          <a:p>
            <a:r>
              <a:rPr lang="ko-KR" altLang="en-US" dirty="0"/>
              <a:t>의료전문가의 자문을 받아 앱 개발을 진행할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수익구조와 홍보방식을 채택해 시제품에서 벗어나 실제 사업으로의 확장을 노릴 것 입니다</a:t>
            </a:r>
            <a:r>
              <a:rPr lang="en-US" altLang="ko-KR" dirty="0"/>
              <a:t>.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A74E18C0-36E5-4E85-8ADD-A8F098CC3B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0039B560-63A3-4C1F-8FCF-84A1BC14BFCE}" type="slidenum">
              <a:rPr lang="ko-KR" altLang="en-US" smtClean="0">
                <a:latin typeface="12롯데마트드림Bold" pitchFamily="18" charset="-127"/>
                <a:ea typeface="12롯데마트드림Bold" pitchFamily="18" charset="-127"/>
              </a:rPr>
              <a:pPr/>
              <a:t>30</a:t>
            </a:fld>
            <a:endParaRPr lang="ko-KR" altLang="en-US"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EDDBCE1A-F5EF-4DAD-8AC5-86B3E1820E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0AA686B5-5630-41B4-AED7-86C46BDAC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현재 </a:t>
            </a:r>
            <a:r>
              <a:rPr lang="ko-KR" altLang="en-US" b="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초고령</a:t>
            </a: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사회에 접어들고 있는 우리나라는</a:t>
            </a:r>
            <a:r>
              <a:rPr lang="en-US" altLang="ko-KR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노인 인구가 점점 늘어남에 따라 여러 문제들이 발생하며 이에 따른 의료 서비스 사업이 점점 확대되고 있는 추세 입니다</a:t>
            </a:r>
            <a:r>
              <a:rPr lang="en-US" altLang="ko-KR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이러한 상황에서 저희는 고령자들을 위한 보건의료산업의 필요성을 느끼고</a:t>
            </a:r>
            <a:r>
              <a:rPr lang="en-US" altLang="ko-KR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그곳에 </a:t>
            </a:r>
            <a:r>
              <a:rPr lang="ko-KR" altLang="en-US" b="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초첨을</a:t>
            </a: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맞추었습니다</a:t>
            </a:r>
            <a:r>
              <a:rPr lang="en-US" altLang="ko-KR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4376DDBD-3CF3-461B-BB98-F9618E0EC7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EADBF8-F815-48F3-884D-7676FE9C9B8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42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EDDBCE1A-F5EF-4DAD-8AC5-86B3E1820E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0AA686B5-5630-41B4-AED7-86C46BDAC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거기에 더불어 약물 오남용 문제가 대두되고 있으며</a:t>
            </a:r>
            <a:r>
              <a:rPr lang="en-US" altLang="ko-KR" dirty="0"/>
              <a:t>, </a:t>
            </a:r>
            <a:r>
              <a:rPr lang="ko-KR" altLang="en-US" dirty="0"/>
              <a:t>저희의 슬로건 처럼 우리 주변에 있는 이웃들을 보살피기 위한 제품을 만들면 어떨까 라는 생각을 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때 떠오른 한가지 아이디어는 바로 약을 먹는 습관을 바로 잡으면 오남용 문제를 좀 더 쉽게 해결할 수 있지 않을까 하는 것이었습니다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결과로 저희가 생각하게 된 아이템은 바로 꾸준히 약을 먹어야 하는 고령환자들에게 내원일정 알림과 복약지도 서비스를 제공할 수 있는 스마트 캘린더였습니다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4376DDBD-3CF3-461B-BB98-F9618E0EC7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EADBF8-F815-48F3-884D-7676FE9C9B8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531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EDDBCE1A-F5EF-4DAD-8AC5-86B3E1820E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0AA686B5-5630-41B4-AED7-86C46BDAC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저희의 아이템은 작년 초에 구상했던 아이디어에서 생각보다 많은 변화를 거쳐왔는데요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약 먹는 습관을 기르게 해줄 수 있는 디바이스 기반의 서비스</a:t>
            </a:r>
            <a:endParaRPr lang="en-US" altLang="ko-KR" dirty="0"/>
          </a:p>
          <a:p>
            <a:r>
              <a:rPr lang="ko-KR" altLang="en-US" dirty="0"/>
              <a:t>기기와 앱을 동시에 사용할 수 있는 약 자동화 분류 기기</a:t>
            </a:r>
            <a:endParaRPr lang="en-US" altLang="ko-KR" dirty="0"/>
          </a:p>
          <a:p>
            <a:r>
              <a:rPr lang="ko-KR" altLang="en-US" dirty="0"/>
              <a:t>최종적으로 복약지도가 가능한 맞춤형 건강관리 앱이 되기까지 정말 많은 과정을 건너 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과정을 자세히 확인해보도록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4376DDBD-3CF3-461B-BB98-F9618E0EC7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EADBF8-F815-48F3-884D-7676FE9C9B8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678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>
            <a:extLst>
              <a:ext uri="{FF2B5EF4-FFF2-40B4-BE49-F238E27FC236}">
                <a16:creationId xmlns:a16="http://schemas.microsoft.com/office/drawing/2014/main" id="{8FE8957A-FCE4-42FC-82EF-F85A7340E6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>
            <a:extLst>
              <a:ext uri="{FF2B5EF4-FFF2-40B4-BE49-F238E27FC236}">
                <a16:creationId xmlns:a16="http://schemas.microsoft.com/office/drawing/2014/main" id="{13532EB1-BD8D-45EA-8AC0-E1C1A40928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먼저 저희가 초기에 구상한 아이디어는 다음과 같습니다</a:t>
            </a:r>
            <a:r>
              <a:rPr lang="en-US" altLang="ko-KR" dirty="0">
                <a:ea typeface="굴림" panose="020B0600000101010101" pitchFamily="50" charset="-127"/>
              </a:rPr>
              <a:t>. 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내원일정 알림</a:t>
            </a:r>
            <a:r>
              <a:rPr lang="en-US" altLang="ko-KR" dirty="0">
                <a:ea typeface="굴림" panose="020B0600000101010101" pitchFamily="50" charset="-127"/>
              </a:rPr>
              <a:t> </a:t>
            </a:r>
            <a:r>
              <a:rPr lang="ko-KR" altLang="en-US" dirty="0">
                <a:ea typeface="굴림" panose="020B0600000101010101" pitchFamily="50" charset="-127"/>
              </a:rPr>
              <a:t>병원에서의 환자 일정 업데이트 등의 기능을 통해 </a:t>
            </a:r>
            <a:endParaRPr lang="en-US" altLang="ko-KR" dirty="0">
              <a:ea typeface="굴림" panose="020B0600000101010101" pitchFamily="50" charset="-127"/>
            </a:endParaRPr>
          </a:p>
          <a:p>
            <a:r>
              <a:rPr lang="ko-KR" altLang="en-US" dirty="0">
                <a:ea typeface="굴림" panose="020B0600000101010101" pitchFamily="50" charset="-127"/>
              </a:rPr>
              <a:t>정기적으로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또는 비정기적으로 내원을 하거나 꾸준히 복약을 해야 하는 환자들에게 복약지도 서비스를 제공하는 제품으로 구성은 다음 슬라이드에서 자세히 살펴보겠습니다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11268" name="슬라이드 번호 개체 틀 3">
            <a:extLst>
              <a:ext uri="{FF2B5EF4-FFF2-40B4-BE49-F238E27FC236}">
                <a16:creationId xmlns:a16="http://schemas.microsoft.com/office/drawing/2014/main" id="{9B4A8E1E-B2F9-44A9-8E4D-B5AD9B1B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fld id="{81475680-BA36-4572-9589-334EA2C96ACD}" type="slidenum">
              <a:rPr lang="ko-KR" altLang="en-US">
                <a:latin typeface="12롯데마트드림Bold" panose="02020603020101020101" pitchFamily="18" charset="-127"/>
                <a:ea typeface="굴림" panose="020B0600000101010101" pitchFamily="50" charset="-127"/>
              </a:rPr>
              <a:pPr/>
              <a:t>7</a:t>
            </a:fld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>
            <a:extLst>
              <a:ext uri="{FF2B5EF4-FFF2-40B4-BE49-F238E27FC236}">
                <a16:creationId xmlns:a16="http://schemas.microsoft.com/office/drawing/2014/main" id="{95CE739B-C696-4076-9866-8F7026109A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슬라이드 노트 개체 틀 2">
            <a:extLst>
              <a:ext uri="{FF2B5EF4-FFF2-40B4-BE49-F238E27FC236}">
                <a16:creationId xmlns:a16="http://schemas.microsoft.com/office/drawing/2014/main" id="{F757B3EA-A934-45CF-A3B3-7850C1F82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지금 화면에서 보이시는 것처럼 스크린 영역과 약통영역으로 나뉠 수 있으며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슬라이딩 방식을 통해 각 영역을 확인할 수 있습니다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복약시간에 스크린에 알람이 울리면 사용자가 약통영역에서 약을 꺼내 먹는 방식으로 구상하였습니다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sp>
        <p:nvSpPr>
          <p:cNvPr id="13316" name="슬라이드 번호 개체 틀 3">
            <a:extLst>
              <a:ext uri="{FF2B5EF4-FFF2-40B4-BE49-F238E27FC236}">
                <a16:creationId xmlns:a16="http://schemas.microsoft.com/office/drawing/2014/main" id="{65955021-A8CD-4044-B1BF-FE52D1BC7E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447A82-1A1E-4221-ABDC-965F9D6D476F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굴림" panose="020B0600000101010101" pitchFamily="50" charset="-127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>
            <a:extLst>
              <a:ext uri="{FF2B5EF4-FFF2-40B4-BE49-F238E27FC236}">
                <a16:creationId xmlns:a16="http://schemas.microsoft.com/office/drawing/2014/main" id="{ACEE1D9A-84D8-453E-B2FD-0AFA54609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슬라이드 노트 개체 틀 2">
            <a:extLst>
              <a:ext uri="{FF2B5EF4-FFF2-40B4-BE49-F238E27FC236}">
                <a16:creationId xmlns:a16="http://schemas.microsoft.com/office/drawing/2014/main" id="{D9583FAE-BB2F-43EA-9395-60E0ADCB5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이에 따라서 저희가 작성한 </a:t>
            </a:r>
            <a:r>
              <a:rPr lang="en-US" altLang="ko-KR" dirty="0">
                <a:ea typeface="굴림" panose="020B0600000101010101" pitchFamily="50" charset="-127"/>
              </a:rPr>
              <a:t>1</a:t>
            </a:r>
            <a:r>
              <a:rPr lang="ko-KR" altLang="en-US" dirty="0">
                <a:ea typeface="굴림" panose="020B0600000101010101" pitchFamily="50" charset="-127"/>
              </a:rPr>
              <a:t>차적인 </a:t>
            </a:r>
            <a:r>
              <a:rPr lang="en-US" altLang="ko-KR" dirty="0">
                <a:ea typeface="굴림" panose="020B0600000101010101" pitchFamily="50" charset="-127"/>
              </a:rPr>
              <a:t>BMC</a:t>
            </a:r>
            <a:r>
              <a:rPr lang="ko-KR" altLang="en-US" dirty="0">
                <a:ea typeface="굴림" panose="020B0600000101010101" pitchFamily="50" charset="-127"/>
              </a:rPr>
              <a:t>는 다음과 같았습니다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여기에서 주목한 것은 저희의 주 고객과 전달할 수 있는 주요 가치에 대한 것이었는데요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먼저 저희의 주 고객은</a:t>
            </a:r>
            <a:endParaRPr lang="en-US" altLang="ko-KR" dirty="0">
              <a:ea typeface="굴림" panose="020B0600000101010101" pitchFamily="50" charset="-127"/>
            </a:endParaRPr>
          </a:p>
          <a:p>
            <a:r>
              <a:rPr lang="ko-KR" altLang="en-US" dirty="0">
                <a:ea typeface="굴림" panose="020B0600000101010101" pitchFamily="50" charset="-127"/>
              </a:rPr>
              <a:t>만성질환을 가지고 있거나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주기적으로 병원을 방문하기 때문에 간편한 복약지도를 원하는 사용자로</a:t>
            </a:r>
            <a:endParaRPr lang="en-US" altLang="ko-KR" dirty="0">
              <a:ea typeface="굴림" panose="020B0600000101010101" pitchFamily="50" charset="-127"/>
            </a:endParaRPr>
          </a:p>
          <a:p>
            <a:r>
              <a:rPr lang="ko-KR" altLang="en-US" dirty="0">
                <a:ea typeface="굴림" panose="020B0600000101010101" pitchFamily="50" charset="-127"/>
              </a:rPr>
              <a:t>바쁜 일상 속에서 스마트폰을 활용할 수 있으나 복잡한 기능에 대한 활용도가 상대적으로 낮은 </a:t>
            </a:r>
            <a:r>
              <a:rPr lang="en-US" altLang="ko-KR" dirty="0">
                <a:ea typeface="굴림" panose="020B0600000101010101" pitchFamily="50" charset="-127"/>
              </a:rPr>
              <a:t>40~60</a:t>
            </a:r>
            <a:r>
              <a:rPr lang="ko-KR" altLang="en-US" dirty="0">
                <a:ea typeface="굴림" panose="020B0600000101010101" pitchFamily="50" charset="-127"/>
              </a:rPr>
              <a:t>대가 주요 타겟이었습니다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이 외에도 바쁜 일상에서의 일정관리를 필요로 하는 현대인 역시 고려하였습니다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이들에게 저희는 개인 </a:t>
            </a:r>
            <a:r>
              <a:rPr lang="ko-KR" altLang="en-US" dirty="0" err="1">
                <a:ea typeface="굴림" panose="020B0600000101010101" pitchFamily="50" charset="-127"/>
              </a:rPr>
              <a:t>맟춤</a:t>
            </a:r>
            <a:r>
              <a:rPr lang="ko-KR" altLang="en-US" dirty="0">
                <a:ea typeface="굴림" panose="020B0600000101010101" pitchFamily="50" charset="-127"/>
              </a:rPr>
              <a:t> 내원일정 알림과 건강주의사항을 직관적이고 간편하게 알 수 있도록 하며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원격 일정 업데이트를 제공하는 방향으로 가치를 설정하였습니다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15364" name="슬라이드 번호 개체 틀 3">
            <a:extLst>
              <a:ext uri="{FF2B5EF4-FFF2-40B4-BE49-F238E27FC236}">
                <a16:creationId xmlns:a16="http://schemas.microsoft.com/office/drawing/2014/main" id="{55C3A155-B209-417C-BA17-D1DDF97CE0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78D6D8-CFC9-4326-92A5-8638AB66810C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굴림" panose="020B0600000101010101" pitchFamily="50" charset="-127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74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C998D7F-F4C4-4C51-8066-6DF17793B4E3}"/>
              </a:ext>
            </a:extLst>
          </p:cNvPr>
          <p:cNvSpPr/>
          <p:nvPr userDrawn="1"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39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126E0E0E-9768-44C5-B2A1-A4174535ACD7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3FB85C28-A2F3-4B14-AF79-550F179FFD19}"/>
              </a:ext>
            </a:extLst>
          </p:cNvPr>
          <p:cNvSpPr/>
          <p:nvPr userDrawn="1"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54" name="직선 연결선 53"/>
          <p:cNvCxnSpPr/>
          <p:nvPr userDrawn="1"/>
        </p:nvCxnSpPr>
        <p:spPr>
          <a:xfrm>
            <a:off x="3086099" y="403359"/>
            <a:ext cx="873406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 userDrawn="1"/>
        </p:nvCxnSpPr>
        <p:spPr>
          <a:xfrm>
            <a:off x="3086099" y="187335"/>
            <a:ext cx="0" cy="4320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11820160" y="174902"/>
            <a:ext cx="0" cy="4320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5706317" y="295359"/>
            <a:ext cx="0" cy="216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10946754" y="295359"/>
            <a:ext cx="0" cy="216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 userDrawn="1"/>
        </p:nvCxnSpPr>
        <p:spPr>
          <a:xfrm>
            <a:off x="8326536" y="295359"/>
            <a:ext cx="0" cy="216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 userDrawn="1"/>
        </p:nvCxnSpPr>
        <p:spPr>
          <a:xfrm>
            <a:off x="10099074" y="295359"/>
            <a:ext cx="0" cy="216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 userDrawn="1"/>
        </p:nvCxnSpPr>
        <p:spPr>
          <a:xfrm>
            <a:off x="7453129" y="295359"/>
            <a:ext cx="0" cy="216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 userDrawn="1"/>
        </p:nvCxnSpPr>
        <p:spPr>
          <a:xfrm>
            <a:off x="6579724" y="187335"/>
            <a:ext cx="0" cy="432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 userDrawn="1"/>
        </p:nvCxnSpPr>
        <p:spPr>
          <a:xfrm>
            <a:off x="3959505" y="187335"/>
            <a:ext cx="0" cy="432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 userDrawn="1"/>
        </p:nvCxnSpPr>
        <p:spPr>
          <a:xfrm>
            <a:off x="4832912" y="295359"/>
            <a:ext cx="0" cy="216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 userDrawn="1"/>
        </p:nvCxnSpPr>
        <p:spPr>
          <a:xfrm>
            <a:off x="9199942" y="187335"/>
            <a:ext cx="0" cy="432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 userDrawn="1"/>
        </p:nvCxnSpPr>
        <p:spPr>
          <a:xfrm>
            <a:off x="8326536" y="295359"/>
            <a:ext cx="0" cy="216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C7612B8D-9F8F-4068-A807-142AB04D553F}"/>
              </a:ext>
            </a:extLst>
          </p:cNvPr>
          <p:cNvSpPr/>
          <p:nvPr userDrawn="1"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>
            <a:off x="3086099" y="392208"/>
            <a:ext cx="873406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 userDrawn="1"/>
        </p:nvSpPr>
        <p:spPr>
          <a:xfrm>
            <a:off x="2997039" y="297423"/>
            <a:ext cx="178118" cy="1943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>
            <a:off x="3870443" y="297423"/>
            <a:ext cx="178118" cy="1943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>
            <a:off x="6490660" y="297423"/>
            <a:ext cx="178118" cy="1943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>
            <a:off x="9110884" y="297423"/>
            <a:ext cx="178118" cy="1943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 userDrawn="1"/>
        </p:nvSpPr>
        <p:spPr>
          <a:xfrm>
            <a:off x="11729720" y="297423"/>
            <a:ext cx="178118" cy="1943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 userDrawn="1"/>
        </p:nvSpPr>
        <p:spPr>
          <a:xfrm>
            <a:off x="4769598" y="330792"/>
            <a:ext cx="123855" cy="1228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 userDrawn="1"/>
        </p:nvSpPr>
        <p:spPr>
          <a:xfrm>
            <a:off x="5643426" y="330792"/>
            <a:ext cx="123855" cy="1228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 userDrawn="1"/>
        </p:nvSpPr>
        <p:spPr>
          <a:xfrm>
            <a:off x="7392602" y="330792"/>
            <a:ext cx="123855" cy="1228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 userDrawn="1"/>
        </p:nvSpPr>
        <p:spPr>
          <a:xfrm>
            <a:off x="8263202" y="330792"/>
            <a:ext cx="123855" cy="1228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 userDrawn="1"/>
        </p:nvSpPr>
        <p:spPr>
          <a:xfrm>
            <a:off x="10044023" y="330792"/>
            <a:ext cx="123855" cy="1228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 userDrawn="1"/>
        </p:nvSpPr>
        <p:spPr>
          <a:xfrm>
            <a:off x="10882040" y="330792"/>
            <a:ext cx="123855" cy="1228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5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FE94F87-C5CF-4F16-8256-E000E70ED63B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8790116A-BE49-477F-AFCA-221E90988B40}"/>
              </a:ext>
            </a:extLst>
          </p:cNvPr>
          <p:cNvSpPr/>
          <p:nvPr userDrawn="1"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6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</p:sldLayoutIdLst>
  <p:hf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17.png"/><Relationship Id="rId5" Type="http://schemas.openxmlformats.org/officeDocument/2006/relationships/image" Target="../media/image44.png"/><Relationship Id="rId10" Type="http://schemas.openxmlformats.org/officeDocument/2006/relationships/image" Target="../media/image51.jpg"/><Relationship Id="rId4" Type="http://schemas.openxmlformats.org/officeDocument/2006/relationships/image" Target="../media/image43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35.png"/><Relationship Id="rId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68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9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21.png"/><Relationship Id="rId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19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117932-CB61-4D60-8A56-82037950448E}"/>
              </a:ext>
            </a:extLst>
          </p:cNvPr>
          <p:cNvSpPr txBox="1"/>
          <p:nvPr/>
        </p:nvSpPr>
        <p:spPr>
          <a:xfrm>
            <a:off x="8508268" y="4991062"/>
            <a:ext cx="2534626" cy="1107996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20171485 </a:t>
            </a:r>
            <a:r>
              <a: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조한울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20171498 </a:t>
            </a:r>
            <a:r>
              <a: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최지우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20171535 </a:t>
            </a:r>
            <a:r>
              <a:rPr lang="ko-KR" altLang="en-US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한예솔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35FE5-1143-417C-A57B-D2944B58ADC5}"/>
              </a:ext>
            </a:extLst>
          </p:cNvPr>
          <p:cNvSpPr txBox="1"/>
          <p:nvPr/>
        </p:nvSpPr>
        <p:spPr>
          <a:xfrm>
            <a:off x="9984432" y="4941168"/>
            <a:ext cx="2736304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20175056 </a:t>
            </a:r>
            <a:r>
              <a:rPr lang="ko-KR" altLang="en-US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이아미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20175279 </a:t>
            </a:r>
            <a:r>
              <a: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이수빈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20175285 </a:t>
            </a:r>
            <a:r>
              <a: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김세윤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grpSp>
        <p:nvGrpSpPr>
          <p:cNvPr id="9219" name="그룹 6">
            <a:extLst>
              <a:ext uri="{FF2B5EF4-FFF2-40B4-BE49-F238E27FC236}">
                <a16:creationId xmlns:a16="http://schemas.microsoft.com/office/drawing/2014/main" id="{CB6849C6-C8F3-4224-8374-79D2A2970CA8}"/>
              </a:ext>
            </a:extLst>
          </p:cNvPr>
          <p:cNvGrpSpPr>
            <a:grpSpLocks/>
          </p:cNvGrpSpPr>
          <p:nvPr/>
        </p:nvGrpSpPr>
        <p:grpSpPr bwMode="auto">
          <a:xfrm>
            <a:off x="937277" y="2522010"/>
            <a:ext cx="2503487" cy="1077913"/>
            <a:chOff x="3268663" y="2240868"/>
            <a:chExt cx="3763441" cy="16201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6377BD4-032D-4A38-BD98-25F167086B99}"/>
                </a:ext>
              </a:extLst>
            </p:cNvPr>
            <p:cNvSpPr/>
            <p:nvPr/>
          </p:nvSpPr>
          <p:spPr>
            <a:xfrm>
              <a:off x="3268663" y="2240868"/>
              <a:ext cx="3095233" cy="1620180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융합기술창업</a:t>
              </a:r>
              <a:endPara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16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똑배기팀</a:t>
              </a:r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endPara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EFD2B2BD-4197-4AD0-8644-B61210D141A8}"/>
                </a:ext>
              </a:extLst>
            </p:cNvPr>
            <p:cNvSpPr/>
            <p:nvPr/>
          </p:nvSpPr>
          <p:spPr>
            <a:xfrm rot="5400000">
              <a:off x="6437911" y="2150149"/>
              <a:ext cx="503473" cy="684912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1C9493-C7A6-4502-9798-61D3228EC698}"/>
              </a:ext>
            </a:extLst>
          </p:cNvPr>
          <p:cNvGrpSpPr/>
          <p:nvPr/>
        </p:nvGrpSpPr>
        <p:grpSpPr>
          <a:xfrm>
            <a:off x="2703887" y="2506969"/>
            <a:ext cx="6784225" cy="1520875"/>
            <a:chOff x="3290135" y="2539517"/>
            <a:chExt cx="6784225" cy="15208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A285DF-F1BD-47DA-99F3-6137ED4F537B}"/>
                </a:ext>
              </a:extLst>
            </p:cNvPr>
            <p:cNvSpPr txBox="1"/>
            <p:nvPr/>
          </p:nvSpPr>
          <p:spPr>
            <a:xfrm>
              <a:off x="3290135" y="2583064"/>
              <a:ext cx="6784225" cy="1477328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4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: </a:t>
              </a:r>
              <a:r>
                <a:rPr lang="ko-KR" altLang="en-US" sz="32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매일매일 확인하는 </a:t>
              </a:r>
              <a:r>
                <a:rPr lang="ko-KR" altLang="en-US" sz="32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메</a:t>
              </a:r>
              <a:r>
                <a:rPr lang="ko-KR" altLang="en-US" sz="32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디컬 </a:t>
              </a:r>
              <a:r>
                <a:rPr lang="ko-KR" altLang="en-US" sz="32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달</a:t>
              </a:r>
              <a:r>
                <a:rPr lang="ko-KR" altLang="en-US" sz="32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력</a:t>
              </a:r>
              <a:endParaRPr lang="ko-KR" altLang="en-US" sz="4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030F8A-C661-404D-A8FC-38D6FA2707CC}"/>
                </a:ext>
              </a:extLst>
            </p:cNvPr>
            <p:cNvSpPr txBox="1"/>
            <p:nvPr/>
          </p:nvSpPr>
          <p:spPr>
            <a:xfrm>
              <a:off x="5551814" y="2539517"/>
              <a:ext cx="324693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800" b="1" spc="-300" dirty="0">
                  <a:ln>
                    <a:solidFill>
                      <a:srgbClr val="FE431E">
                        <a:alpha val="0"/>
                      </a:srgb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메</a:t>
              </a:r>
              <a:r>
                <a:rPr lang="en-US" altLang="ko-KR" sz="4800" b="1" spc="-300" dirty="0">
                  <a:ln>
                    <a:solidFill>
                      <a:srgbClr val="FE431E">
                        <a:alpha val="0"/>
                      </a:srgb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4800" b="1" spc="-300" dirty="0">
                  <a:ln>
                    <a:solidFill>
                      <a:srgbClr val="FE431E">
                        <a:alpha val="0"/>
                      </a:srgb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달</a:t>
              </a:r>
              <a:r>
                <a:rPr lang="en-US" altLang="ko-KR" sz="2000" b="1" spc="-300" dirty="0">
                  <a:ln>
                    <a:solidFill>
                      <a:srgbClr val="FE431E">
                        <a:alpha val="0"/>
                      </a:srgb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(Medical Calendar)</a:t>
              </a:r>
              <a:r>
                <a:rPr lang="ko-KR" altLang="en-US" sz="2000" b="1" spc="-300" dirty="0">
                  <a:ln>
                    <a:solidFill>
                      <a:srgbClr val="FE431E">
                        <a:alpha val="0"/>
                      </a:srgb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endParaRPr lang="en-US" altLang="ko-KR" sz="4800" b="1" spc="-30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endParaRPr lang="ko-KR" altLang="en-US" dirty="0"/>
            </a:p>
          </p:txBody>
        </p:sp>
      </p:grpSp>
      <p:pic>
        <p:nvPicPr>
          <p:cNvPr id="13" name="Picture 6" descr="메달 일러스트에 대한 이미지 검색결과">
            <a:extLst>
              <a:ext uri="{FF2B5EF4-FFF2-40B4-BE49-F238E27FC236}">
                <a16:creationId xmlns:a16="http://schemas.microsoft.com/office/drawing/2014/main" id="{96F57201-C59A-420B-8994-BFAC51EF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2" b="95030" l="10000" r="90000">
                        <a14:foregroundMark x1="37222" y1="88668" x2="36111" y2="91650"/>
                        <a14:foregroundMark x1="36944" y1="90656" x2="35698" y2="91411"/>
                        <a14:foregroundMark x1="61944" y1="89662" x2="63652" y2="91097"/>
                        <a14:backgroundMark x1="37500" y1="92048" x2="35556" y2="94632"/>
                        <a14:backgroundMark x1="68889" y1="91451" x2="64444" y2="96620"/>
                        <a14:backgroundMark x1="49444" y1="80915" x2="49444" y2="80915"/>
                        <a14:backgroundMark x1="64167" y1="93042" x2="64167" y2="93042"/>
                        <a14:backgroundMark x1="34167" y1="92843" x2="34167" y2="928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-461975"/>
            <a:ext cx="3429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360" y="1196752"/>
            <a:ext cx="1830388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323F249-D47F-4422-90ED-555C621F2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0D4F879-99C4-4A7F-B361-D1FCAE1F1ED2}"/>
              </a:ext>
            </a:extLst>
          </p:cNvPr>
          <p:cNvSpPr/>
          <p:nvPr/>
        </p:nvSpPr>
        <p:spPr>
          <a:xfrm>
            <a:off x="-323850" y="825500"/>
            <a:ext cx="4784525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BB942E-1B80-4D7B-863D-B282AE7E3429}"/>
              </a:ext>
            </a:extLst>
          </p:cNvPr>
          <p:cNvSpPr/>
          <p:nvPr/>
        </p:nvSpPr>
        <p:spPr>
          <a:xfrm>
            <a:off x="271463" y="9350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3F0563-0B79-4D5D-A56E-FB74DDB150F0}"/>
              </a:ext>
            </a:extLst>
          </p:cNvPr>
          <p:cNvSpPr/>
          <p:nvPr/>
        </p:nvSpPr>
        <p:spPr>
          <a:xfrm>
            <a:off x="474266" y="870098"/>
            <a:ext cx="3862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Original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Business Model </a:t>
            </a:r>
            <a:endParaRPr lang="ko-KR" altLang="en-US" sz="24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77" name="그룹 1002">
            <a:extLst>
              <a:ext uri="{FF2B5EF4-FFF2-40B4-BE49-F238E27FC236}">
                <a16:creationId xmlns:a16="http://schemas.microsoft.com/office/drawing/2014/main" id="{4B732279-4A0A-4E66-B99F-39A72FB27E3C}"/>
              </a:ext>
            </a:extLst>
          </p:cNvPr>
          <p:cNvGrpSpPr/>
          <p:nvPr/>
        </p:nvGrpSpPr>
        <p:grpSpPr>
          <a:xfrm>
            <a:off x="3895977" y="2454333"/>
            <a:ext cx="128135" cy="4009967"/>
            <a:chOff x="3799416" y="4782898"/>
            <a:chExt cx="86611" cy="2462619"/>
          </a:xfrm>
        </p:grpSpPr>
        <p:pic>
          <p:nvPicPr>
            <p:cNvPr id="80" name="Object 3">
              <a:extLst>
                <a:ext uri="{FF2B5EF4-FFF2-40B4-BE49-F238E27FC236}">
                  <a16:creationId xmlns:a16="http://schemas.microsoft.com/office/drawing/2014/main" id="{F06C1AD4-1597-49F5-A7F0-0CC2A27B1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611412" y="5970902"/>
              <a:ext cx="2462619" cy="86611"/>
            </a:xfrm>
            <a:prstGeom prst="rect">
              <a:avLst/>
            </a:prstGeom>
          </p:spPr>
        </p:pic>
      </p:grpSp>
      <p:grpSp>
        <p:nvGrpSpPr>
          <p:cNvPr id="78" name="그룹 1003">
            <a:extLst>
              <a:ext uri="{FF2B5EF4-FFF2-40B4-BE49-F238E27FC236}">
                <a16:creationId xmlns:a16="http://schemas.microsoft.com/office/drawing/2014/main" id="{2AE38B1C-E784-4B2E-A385-7F78A727DC9C}"/>
              </a:ext>
            </a:extLst>
          </p:cNvPr>
          <p:cNvGrpSpPr/>
          <p:nvPr/>
        </p:nvGrpSpPr>
        <p:grpSpPr>
          <a:xfrm>
            <a:off x="8107395" y="2445215"/>
            <a:ext cx="128135" cy="4009967"/>
            <a:chOff x="6450370" y="4782895"/>
            <a:chExt cx="86611" cy="2462619"/>
          </a:xfrm>
        </p:grpSpPr>
        <p:pic>
          <p:nvPicPr>
            <p:cNvPr id="79" name="Object 6">
              <a:extLst>
                <a:ext uri="{FF2B5EF4-FFF2-40B4-BE49-F238E27FC236}">
                  <a16:creationId xmlns:a16="http://schemas.microsoft.com/office/drawing/2014/main" id="{A9150E54-F932-4EA2-94A2-FFF6D9EBE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262366" y="5970899"/>
              <a:ext cx="2462619" cy="86611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FF3CF1-1821-4BF0-885D-7DD3F0D6A5B0}"/>
              </a:ext>
            </a:extLst>
          </p:cNvPr>
          <p:cNvGrpSpPr/>
          <p:nvPr/>
        </p:nvGrpSpPr>
        <p:grpSpPr>
          <a:xfrm>
            <a:off x="392731" y="2022068"/>
            <a:ext cx="3971031" cy="430887"/>
            <a:chOff x="474266" y="2020379"/>
            <a:chExt cx="3971031" cy="43088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FFDF594-D585-479B-93D4-F9D7FAEC6603}"/>
                </a:ext>
              </a:extLst>
            </p:cNvPr>
            <p:cNvSpPr txBox="1"/>
            <p:nvPr/>
          </p:nvSpPr>
          <p:spPr>
            <a:xfrm>
              <a:off x="652255" y="2020379"/>
              <a:ext cx="37930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Who</a:t>
              </a:r>
              <a:r>
                <a:rPr lang="en-US" altLang="ko-KR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is your customer?</a:t>
              </a:r>
              <a:endPara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55" name="그룹 1007">
              <a:extLst>
                <a:ext uri="{FF2B5EF4-FFF2-40B4-BE49-F238E27FC236}">
                  <a16:creationId xmlns:a16="http://schemas.microsoft.com/office/drawing/2014/main" id="{1C09F919-AE78-4F69-9F14-A07E234A2505}"/>
                </a:ext>
              </a:extLst>
            </p:cNvPr>
            <p:cNvGrpSpPr/>
            <p:nvPr/>
          </p:nvGrpSpPr>
          <p:grpSpPr>
            <a:xfrm>
              <a:off x="474266" y="2084689"/>
              <a:ext cx="288222" cy="302264"/>
              <a:chOff x="1354796" y="4990616"/>
              <a:chExt cx="288222" cy="302264"/>
            </a:xfrm>
          </p:grpSpPr>
          <p:pic>
            <p:nvPicPr>
              <p:cNvPr id="76" name="Object 21">
                <a:extLst>
                  <a:ext uri="{FF2B5EF4-FFF2-40B4-BE49-F238E27FC236}">
                    <a16:creationId xmlns:a16="http://schemas.microsoft.com/office/drawing/2014/main" id="{FDD0E89E-BC11-4965-9BB8-0D42C35DE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4796" y="4990616"/>
                <a:ext cx="288222" cy="302264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F3B8B0-F589-4173-A28F-D558AD4B3654}"/>
              </a:ext>
            </a:extLst>
          </p:cNvPr>
          <p:cNvGrpSpPr/>
          <p:nvPr/>
        </p:nvGrpSpPr>
        <p:grpSpPr>
          <a:xfrm>
            <a:off x="8394138" y="1994358"/>
            <a:ext cx="3951485" cy="430887"/>
            <a:chOff x="8394138" y="1994358"/>
            <a:chExt cx="3951485" cy="43088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489999-886D-4165-88F4-9627B949A860}"/>
                </a:ext>
              </a:extLst>
            </p:cNvPr>
            <p:cNvSpPr txBox="1"/>
            <p:nvPr/>
          </p:nvSpPr>
          <p:spPr>
            <a:xfrm>
              <a:off x="8678501" y="1994358"/>
              <a:ext cx="3667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Why</a:t>
              </a:r>
              <a:r>
                <a:rPr lang="en-US" altLang="ko-KR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will customer buy?</a:t>
              </a:r>
              <a:endPara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59" name="그룹 1007">
              <a:extLst>
                <a:ext uri="{FF2B5EF4-FFF2-40B4-BE49-F238E27FC236}">
                  <a16:creationId xmlns:a16="http://schemas.microsoft.com/office/drawing/2014/main" id="{D30CDA47-BAA8-4041-9F69-A33119A74967}"/>
                </a:ext>
              </a:extLst>
            </p:cNvPr>
            <p:cNvGrpSpPr/>
            <p:nvPr/>
          </p:nvGrpSpPr>
          <p:grpSpPr>
            <a:xfrm>
              <a:off x="8394138" y="2058668"/>
              <a:ext cx="280673" cy="302264"/>
              <a:chOff x="1180582" y="4964595"/>
              <a:chExt cx="280673" cy="302264"/>
            </a:xfrm>
          </p:grpSpPr>
          <p:pic>
            <p:nvPicPr>
              <p:cNvPr id="74" name="Object 21">
                <a:extLst>
                  <a:ext uri="{FF2B5EF4-FFF2-40B4-BE49-F238E27FC236}">
                    <a16:creationId xmlns:a16="http://schemas.microsoft.com/office/drawing/2014/main" id="{31CD8479-8414-478A-B159-D97EDBC11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0582" y="4964595"/>
                <a:ext cx="280673" cy="302264"/>
              </a:xfrm>
              <a:prstGeom prst="rect">
                <a:avLst/>
              </a:prstGeom>
            </p:spPr>
          </p:pic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240661D-E609-4B62-917A-FC0208E8B4E5}"/>
              </a:ext>
            </a:extLst>
          </p:cNvPr>
          <p:cNvSpPr txBox="1"/>
          <p:nvPr/>
        </p:nvSpPr>
        <p:spPr>
          <a:xfrm>
            <a:off x="4144897" y="2022068"/>
            <a:ext cx="41993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your product/service?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6" name="그룹 1007">
            <a:extLst>
              <a:ext uri="{FF2B5EF4-FFF2-40B4-BE49-F238E27FC236}">
                <a16:creationId xmlns:a16="http://schemas.microsoft.com/office/drawing/2014/main" id="{518DA913-4D50-4E82-BE62-6BA573CF01C3}"/>
              </a:ext>
            </a:extLst>
          </p:cNvPr>
          <p:cNvGrpSpPr/>
          <p:nvPr/>
        </p:nvGrpSpPr>
        <p:grpSpPr>
          <a:xfrm>
            <a:off x="3953045" y="2058668"/>
            <a:ext cx="280673" cy="302264"/>
            <a:chOff x="1180582" y="4964595"/>
            <a:chExt cx="280673" cy="302264"/>
          </a:xfrm>
        </p:grpSpPr>
        <p:pic>
          <p:nvPicPr>
            <p:cNvPr id="75" name="Object 21">
              <a:extLst>
                <a:ext uri="{FF2B5EF4-FFF2-40B4-BE49-F238E27FC236}">
                  <a16:creationId xmlns:a16="http://schemas.microsoft.com/office/drawing/2014/main" id="{29740E77-A2FA-448E-8ECC-FADCF82F0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582" y="4964595"/>
              <a:ext cx="280673" cy="302264"/>
            </a:xfrm>
            <a:prstGeom prst="rect">
              <a:avLst/>
            </a:prstGeom>
          </p:spPr>
        </p:pic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E5B3535-1FA3-4240-B5B8-241300025973}"/>
              </a:ext>
            </a:extLst>
          </p:cNvPr>
          <p:cNvSpPr/>
          <p:nvPr/>
        </p:nvSpPr>
        <p:spPr>
          <a:xfrm>
            <a:off x="4230581" y="4625855"/>
            <a:ext cx="3667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하드웨어 기기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를 통한 </a:t>
            </a:r>
            <a:endParaRPr lang="en-US" altLang="ko-KR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복약 알림</a:t>
            </a:r>
            <a:r>
              <a:rPr lang="en-US" altLang="ko-KR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및</a:t>
            </a:r>
            <a:r>
              <a:rPr lang="ko-KR" altLang="en-US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내원 일정 알림</a:t>
            </a:r>
            <a:endParaRPr lang="en-US" altLang="ko-KR" dirty="0">
              <a:solidFill>
                <a:srgbClr val="0070C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endParaRPr lang="ko-KR" altLang="en-US" b="1" dirty="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9B804E-0787-49EF-8D83-8E0D78EB7657}"/>
              </a:ext>
            </a:extLst>
          </p:cNvPr>
          <p:cNvGrpSpPr/>
          <p:nvPr/>
        </p:nvGrpSpPr>
        <p:grpSpPr>
          <a:xfrm>
            <a:off x="4189354" y="3004730"/>
            <a:ext cx="3818014" cy="1011335"/>
            <a:chOff x="4309783" y="3003360"/>
            <a:chExt cx="3818014" cy="1011335"/>
          </a:xfrm>
        </p:grpSpPr>
        <p:grpSp>
          <p:nvGrpSpPr>
            <p:cNvPr id="31" name="그룹 133">
              <a:extLst>
                <a:ext uri="{FF2B5EF4-FFF2-40B4-BE49-F238E27FC236}">
                  <a16:creationId xmlns:a16="http://schemas.microsoft.com/office/drawing/2014/main" id="{4B390476-0144-4297-83EB-548E4B922F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7507" y="3003360"/>
              <a:ext cx="1770290" cy="983395"/>
              <a:chOff x="5957007" y="1523540"/>
              <a:chExt cx="3614980" cy="2218068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1E8A5C54-DEBE-492A-90F8-F6BDFC69F88C}"/>
                  </a:ext>
                </a:extLst>
              </p:cNvPr>
              <p:cNvSpPr/>
              <p:nvPr/>
            </p:nvSpPr>
            <p:spPr bwMode="auto">
              <a:xfrm>
                <a:off x="5957007" y="1523540"/>
                <a:ext cx="3614980" cy="2218068"/>
              </a:xfrm>
              <a:prstGeom prst="roundRect">
                <a:avLst>
                  <a:gd name="adj" fmla="val 35"/>
                </a:avLst>
              </a:prstGeom>
              <a:scene3d>
                <a:camera prst="orthographicFront"/>
                <a:lightRig rig="threePt" dir="t"/>
              </a:scene3d>
              <a:sp3d>
                <a:bevelT w="254000" h="635000" prst="angle"/>
                <a:bevelB prst="angle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6F0ECF2-F34C-4073-B072-0843BA1497E1}"/>
                  </a:ext>
                </a:extLst>
              </p:cNvPr>
              <p:cNvSpPr/>
              <p:nvPr/>
            </p:nvSpPr>
            <p:spPr bwMode="auto">
              <a:xfrm>
                <a:off x="6403736" y="3645408"/>
                <a:ext cx="364437" cy="5989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5E7F854-DF01-4777-B749-1E50BF5BF15E}"/>
                  </a:ext>
                </a:extLst>
              </p:cNvPr>
              <p:cNvSpPr/>
              <p:nvPr/>
            </p:nvSpPr>
            <p:spPr bwMode="auto">
              <a:xfrm>
                <a:off x="8780414" y="3645408"/>
                <a:ext cx="364437" cy="5989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261008F8-E9D8-4EDB-B412-7756D75B7F03}"/>
                  </a:ext>
                </a:extLst>
              </p:cNvPr>
              <p:cNvSpPr/>
              <p:nvPr/>
            </p:nvSpPr>
            <p:spPr bwMode="auto">
              <a:xfrm>
                <a:off x="8000597" y="3645408"/>
                <a:ext cx="362477" cy="5989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D29CBB91-05C5-46E0-81ED-92F3E1C92F2F}"/>
                  </a:ext>
                </a:extLst>
              </p:cNvPr>
              <p:cNvSpPr/>
              <p:nvPr/>
            </p:nvSpPr>
            <p:spPr bwMode="auto">
              <a:xfrm>
                <a:off x="7222739" y="3645408"/>
                <a:ext cx="364437" cy="5989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FDAB45E-8B15-429A-B92E-1BBCFD85DBE4}"/>
                  </a:ext>
                </a:extLst>
              </p:cNvPr>
              <p:cNvSpPr/>
              <p:nvPr/>
            </p:nvSpPr>
            <p:spPr bwMode="auto">
              <a:xfrm>
                <a:off x="6294013" y="1806698"/>
                <a:ext cx="2962520" cy="56450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grpSp>
            <p:nvGrpSpPr>
              <p:cNvPr id="38" name="그룹 112">
                <a:extLst>
                  <a:ext uri="{FF2B5EF4-FFF2-40B4-BE49-F238E27FC236}">
                    <a16:creationId xmlns:a16="http://schemas.microsoft.com/office/drawing/2014/main" id="{8DF51010-4F25-46BB-A89F-30D42D5472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8027" y="1810328"/>
                <a:ext cx="388616" cy="527152"/>
                <a:chOff x="11185527" y="-42773"/>
                <a:chExt cx="1691419" cy="2045305"/>
              </a:xfrm>
            </p:grpSpPr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3BFCB0A0-44C8-4C7A-928F-A063D109F10E}"/>
                    </a:ext>
                  </a:extLst>
                </p:cNvPr>
                <p:cNvSpPr/>
                <p:nvPr/>
              </p:nvSpPr>
              <p:spPr>
                <a:xfrm>
                  <a:off x="11181815" y="203716"/>
                  <a:ext cx="1697043" cy="179583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CBFF3411-27A1-4842-B8DF-6BDB8AD4AC9F}"/>
                    </a:ext>
                  </a:extLst>
                </p:cNvPr>
                <p:cNvSpPr/>
                <p:nvPr/>
              </p:nvSpPr>
              <p:spPr>
                <a:xfrm rot="583031">
                  <a:off x="11574097" y="1203748"/>
                  <a:ext cx="289948" cy="56339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505DA76D-ABF7-4FEC-AFEA-F1C93530F280}"/>
                    </a:ext>
                  </a:extLst>
                </p:cNvPr>
                <p:cNvSpPr/>
                <p:nvPr/>
              </p:nvSpPr>
              <p:spPr>
                <a:xfrm>
                  <a:off x="12111350" y="1471363"/>
                  <a:ext cx="281422" cy="28873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</a:p>
              </p:txBody>
            </p: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EF078079-FC2B-4B12-8DAE-E8F59DB7CC5C}"/>
                    </a:ext>
                  </a:extLst>
                </p:cNvPr>
                <p:cNvCxnSpPr/>
                <p:nvPr/>
              </p:nvCxnSpPr>
              <p:spPr>
                <a:xfrm>
                  <a:off x="11181815" y="682605"/>
                  <a:ext cx="1662932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TextBox 117">
                  <a:extLst>
                    <a:ext uri="{FF2B5EF4-FFF2-40B4-BE49-F238E27FC236}">
                      <a16:creationId xmlns:a16="http://schemas.microsoft.com/office/drawing/2014/main" id="{B0FE1BFF-A4EF-4FEB-AA78-EF5F75B4E7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60395" y="-42773"/>
                  <a:ext cx="481373" cy="1589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1</a:t>
                  </a: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CE2332B0-A81D-48C8-9281-7D12CF4E93F5}"/>
                    </a:ext>
                  </a:extLst>
                </p:cNvPr>
                <p:cNvSpPr/>
                <p:nvPr/>
              </p:nvSpPr>
              <p:spPr>
                <a:xfrm>
                  <a:off x="12375717" y="1189663"/>
                  <a:ext cx="289948" cy="26057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C257CE58-FE85-400B-96E0-43375E8D243D}"/>
                    </a:ext>
                  </a:extLst>
                </p:cNvPr>
                <p:cNvSpPr/>
                <p:nvPr/>
              </p:nvSpPr>
              <p:spPr>
                <a:xfrm>
                  <a:off x="11284149" y="1105154"/>
                  <a:ext cx="298473" cy="27465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39" name="그룹 112">
                <a:extLst>
                  <a:ext uri="{FF2B5EF4-FFF2-40B4-BE49-F238E27FC236}">
                    <a16:creationId xmlns:a16="http://schemas.microsoft.com/office/drawing/2014/main" id="{F0E714B5-22FC-4145-B767-7BD9E2E9DC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5465" y="1820035"/>
                <a:ext cx="388616" cy="515517"/>
                <a:chOff x="11185527" y="2375"/>
                <a:chExt cx="1691419" cy="2000157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4669E63B-CAE1-4C41-9DB1-72AF2210C98B}"/>
                    </a:ext>
                  </a:extLst>
                </p:cNvPr>
                <p:cNvSpPr/>
                <p:nvPr/>
              </p:nvSpPr>
              <p:spPr>
                <a:xfrm>
                  <a:off x="11188476" y="197115"/>
                  <a:ext cx="1688518" cy="180287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727FC841-91C5-4E6C-8872-BAC6387620FA}"/>
                    </a:ext>
                  </a:extLst>
                </p:cNvPr>
                <p:cNvSpPr/>
                <p:nvPr/>
              </p:nvSpPr>
              <p:spPr>
                <a:xfrm rot="583031">
                  <a:off x="11580758" y="1204185"/>
                  <a:ext cx="289948" cy="56339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3D467F0-0B1C-43E0-9E85-9E8C02E5A8D4}"/>
                    </a:ext>
                  </a:extLst>
                </p:cNvPr>
                <p:cNvSpPr/>
                <p:nvPr/>
              </p:nvSpPr>
              <p:spPr>
                <a:xfrm>
                  <a:off x="12118011" y="1471799"/>
                  <a:ext cx="272892" cy="2887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11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78923DCB-840D-48A3-933D-456401760AB4}"/>
                    </a:ext>
                  </a:extLst>
                </p:cNvPr>
                <p:cNvCxnSpPr/>
                <p:nvPr/>
              </p:nvCxnSpPr>
              <p:spPr>
                <a:xfrm>
                  <a:off x="11188476" y="676003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TextBox 117">
                  <a:extLst>
                    <a:ext uri="{FF2B5EF4-FFF2-40B4-BE49-F238E27FC236}">
                      <a16:creationId xmlns:a16="http://schemas.microsoft.com/office/drawing/2014/main" id="{5EB21411-A366-41D8-A564-E6AD05094B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68652" y="2375"/>
                  <a:ext cx="481373" cy="1589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3</a:t>
                  </a: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0EDAF66C-B500-49E2-B9A7-4CDDBF8EF837}"/>
                    </a:ext>
                  </a:extLst>
                </p:cNvPr>
                <p:cNvSpPr/>
                <p:nvPr/>
              </p:nvSpPr>
              <p:spPr>
                <a:xfrm>
                  <a:off x="12373847" y="1183060"/>
                  <a:ext cx="289948" cy="26761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861F9093-7D0D-47C4-8226-052D368498B6}"/>
                    </a:ext>
                  </a:extLst>
                </p:cNvPr>
                <p:cNvSpPr/>
                <p:nvPr/>
              </p:nvSpPr>
              <p:spPr>
                <a:xfrm>
                  <a:off x="11290811" y="1105591"/>
                  <a:ext cx="298473" cy="27465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40" name="그룹 112">
                <a:extLst>
                  <a:ext uri="{FF2B5EF4-FFF2-40B4-BE49-F238E27FC236}">
                    <a16:creationId xmlns:a16="http://schemas.microsoft.com/office/drawing/2014/main" id="{A018A877-0993-4457-9C8B-F6C16CACFA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2294" y="1820951"/>
                <a:ext cx="388616" cy="517359"/>
                <a:chOff x="11185527" y="-4765"/>
                <a:chExt cx="1691419" cy="2007297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E7696714-1164-4945-9E9D-F10AE3C547C2}"/>
                    </a:ext>
                  </a:extLst>
                </p:cNvPr>
                <p:cNvSpPr/>
                <p:nvPr/>
              </p:nvSpPr>
              <p:spPr>
                <a:xfrm>
                  <a:off x="11186193" y="200506"/>
                  <a:ext cx="1688518" cy="180286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EA599995-CE16-4C02-8C30-7B5429A9AF79}"/>
                    </a:ext>
                  </a:extLst>
                </p:cNvPr>
                <p:cNvSpPr/>
                <p:nvPr/>
              </p:nvSpPr>
              <p:spPr>
                <a:xfrm rot="583031">
                  <a:off x="11578475" y="1207573"/>
                  <a:ext cx="289948" cy="56339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6E313D3B-D60F-4720-B3FC-C14C7B9CAC95}"/>
                    </a:ext>
                  </a:extLst>
                </p:cNvPr>
                <p:cNvSpPr/>
                <p:nvPr/>
              </p:nvSpPr>
              <p:spPr>
                <a:xfrm>
                  <a:off x="12115728" y="1475185"/>
                  <a:ext cx="272892" cy="288742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9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18218F5B-D318-43DD-AA2F-87E58709494A}"/>
                    </a:ext>
                  </a:extLst>
                </p:cNvPr>
                <p:cNvCxnSpPr/>
                <p:nvPr/>
              </p:nvCxnSpPr>
              <p:spPr>
                <a:xfrm>
                  <a:off x="11186193" y="714602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TextBox 117">
                  <a:extLst>
                    <a:ext uri="{FF2B5EF4-FFF2-40B4-BE49-F238E27FC236}">
                      <a16:creationId xmlns:a16="http://schemas.microsoft.com/office/drawing/2014/main" id="{3059128C-FB3C-4494-A049-E49A744DC8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88391" y="-4765"/>
                  <a:ext cx="481373" cy="1589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4</a:t>
                  </a: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85EA84E0-C3A7-4C1A-AE91-28E42A9E7B40}"/>
                    </a:ext>
                  </a:extLst>
                </p:cNvPr>
                <p:cNvSpPr/>
                <p:nvPr/>
              </p:nvSpPr>
              <p:spPr>
                <a:xfrm>
                  <a:off x="12371564" y="1186447"/>
                  <a:ext cx="289948" cy="26761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21690097-36E1-408B-AF4A-F6559A363523}"/>
                    </a:ext>
                  </a:extLst>
                </p:cNvPr>
                <p:cNvSpPr/>
                <p:nvPr/>
              </p:nvSpPr>
              <p:spPr>
                <a:xfrm>
                  <a:off x="11288528" y="1108978"/>
                  <a:ext cx="298473" cy="274657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41" name="그룹 112">
                <a:extLst>
                  <a:ext uri="{FF2B5EF4-FFF2-40B4-BE49-F238E27FC236}">
                    <a16:creationId xmlns:a16="http://schemas.microsoft.com/office/drawing/2014/main" id="{F4ACA97C-145F-4663-8A59-CC935E800F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6878" y="1811206"/>
                <a:ext cx="388616" cy="528091"/>
                <a:chOff x="11185527" y="-46412"/>
                <a:chExt cx="1691419" cy="2048944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D5CFC4B6-0C76-40FB-B423-8BC3FAEF12AF}"/>
                    </a:ext>
                  </a:extLst>
                </p:cNvPr>
                <p:cNvSpPr/>
                <p:nvPr/>
              </p:nvSpPr>
              <p:spPr>
                <a:xfrm>
                  <a:off x="11186338" y="196670"/>
                  <a:ext cx="1688518" cy="1802872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7C3E037E-AFA2-46FA-BE68-B5E256E168EC}"/>
                    </a:ext>
                  </a:extLst>
                </p:cNvPr>
                <p:cNvSpPr/>
                <p:nvPr/>
              </p:nvSpPr>
              <p:spPr>
                <a:xfrm>
                  <a:off x="12115879" y="1471355"/>
                  <a:ext cx="272892" cy="2887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4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8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DE2A96B0-C05F-49E7-B05C-D92043415005}"/>
                    </a:ext>
                  </a:extLst>
                </p:cNvPr>
                <p:cNvCxnSpPr/>
                <p:nvPr/>
              </p:nvCxnSpPr>
              <p:spPr>
                <a:xfrm>
                  <a:off x="11186338" y="675558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Box 117">
                  <a:extLst>
                    <a:ext uri="{FF2B5EF4-FFF2-40B4-BE49-F238E27FC236}">
                      <a16:creationId xmlns:a16="http://schemas.microsoft.com/office/drawing/2014/main" id="{0BF9F0B3-18AF-491A-87FA-9BF2AD9E16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99318" y="-46412"/>
                  <a:ext cx="481373" cy="15894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2</a:t>
                  </a: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C52627D5-A975-4213-B09A-F3BDED782B09}"/>
                    </a:ext>
                  </a:extLst>
                </p:cNvPr>
                <p:cNvSpPr/>
                <p:nvPr/>
              </p:nvSpPr>
              <p:spPr>
                <a:xfrm>
                  <a:off x="12371715" y="1182615"/>
                  <a:ext cx="289948" cy="26761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ED051E17-EB80-4654-938E-C252C552DD00}"/>
                    </a:ext>
                  </a:extLst>
                </p:cNvPr>
                <p:cNvSpPr/>
                <p:nvPr/>
              </p:nvSpPr>
              <p:spPr>
                <a:xfrm>
                  <a:off x="11288673" y="1105146"/>
                  <a:ext cx="298478" cy="27465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C64AD5E-461F-4D01-B5CE-D8E34F4FEAFA}"/>
                  </a:ext>
                </a:extLst>
              </p:cNvPr>
              <p:cNvSpPr/>
              <p:nvPr/>
            </p:nvSpPr>
            <p:spPr bwMode="auto">
              <a:xfrm>
                <a:off x="6294013" y="2578121"/>
                <a:ext cx="2962520" cy="5645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grpSp>
            <p:nvGrpSpPr>
              <p:cNvPr id="43" name="그룹 112">
                <a:extLst>
                  <a:ext uri="{FF2B5EF4-FFF2-40B4-BE49-F238E27FC236}">
                    <a16:creationId xmlns:a16="http://schemas.microsoft.com/office/drawing/2014/main" id="{8BC2B683-EA0B-47CB-83DE-3B5885FCE4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8027" y="2582005"/>
                <a:ext cx="388616" cy="527152"/>
                <a:chOff x="11185527" y="-42773"/>
                <a:chExt cx="1691419" cy="2045305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45B50130-FF77-498C-82BD-C83D36575BA6}"/>
                    </a:ext>
                  </a:extLst>
                </p:cNvPr>
                <p:cNvSpPr/>
                <p:nvPr/>
              </p:nvSpPr>
              <p:spPr>
                <a:xfrm>
                  <a:off x="11181815" y="202727"/>
                  <a:ext cx="1697043" cy="1802875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501192C-9D8D-4DF2-99CD-69674AD975A1}"/>
                    </a:ext>
                  </a:extLst>
                </p:cNvPr>
                <p:cNvSpPr/>
                <p:nvPr/>
              </p:nvSpPr>
              <p:spPr>
                <a:xfrm rot="583031">
                  <a:off x="11574097" y="1209804"/>
                  <a:ext cx="289948" cy="56339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84A44DD-81AB-48DB-8CEE-2AB8297FDA99}"/>
                    </a:ext>
                  </a:extLst>
                </p:cNvPr>
                <p:cNvSpPr/>
                <p:nvPr/>
              </p:nvSpPr>
              <p:spPr>
                <a:xfrm>
                  <a:off x="12111350" y="1477418"/>
                  <a:ext cx="281422" cy="28169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</a:p>
              </p:txBody>
            </p: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DF075236-F08F-45B3-8345-7B7B73DF29D2}"/>
                    </a:ext>
                  </a:extLst>
                </p:cNvPr>
                <p:cNvCxnSpPr/>
                <p:nvPr/>
              </p:nvCxnSpPr>
              <p:spPr>
                <a:xfrm>
                  <a:off x="11181815" y="681615"/>
                  <a:ext cx="1662932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Box 117">
                  <a:extLst>
                    <a:ext uri="{FF2B5EF4-FFF2-40B4-BE49-F238E27FC236}">
                      <a16:creationId xmlns:a16="http://schemas.microsoft.com/office/drawing/2014/main" id="{4D840A15-AD66-4918-A014-E02939FFC4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60395" y="-42773"/>
                  <a:ext cx="481373" cy="1589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1</a:t>
                  </a: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FAB071E-0D2B-4D80-9416-A23C67C733FB}"/>
                    </a:ext>
                  </a:extLst>
                </p:cNvPr>
                <p:cNvSpPr/>
                <p:nvPr/>
              </p:nvSpPr>
              <p:spPr>
                <a:xfrm>
                  <a:off x="12375717" y="1188674"/>
                  <a:ext cx="289948" cy="26057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7D8E7BE-2369-45DF-8598-0D934A57FBB6}"/>
                    </a:ext>
                  </a:extLst>
                </p:cNvPr>
                <p:cNvSpPr/>
                <p:nvPr/>
              </p:nvSpPr>
              <p:spPr>
                <a:xfrm>
                  <a:off x="11284149" y="1111209"/>
                  <a:ext cx="298473" cy="27465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44" name="그룹 112">
                <a:extLst>
                  <a:ext uri="{FF2B5EF4-FFF2-40B4-BE49-F238E27FC236}">
                    <a16:creationId xmlns:a16="http://schemas.microsoft.com/office/drawing/2014/main" id="{ECD0E0B3-1AC6-4880-8AF9-8FEA9F673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5465" y="2591712"/>
                <a:ext cx="388616" cy="515517"/>
                <a:chOff x="11185527" y="2375"/>
                <a:chExt cx="1691419" cy="2000157"/>
              </a:xfrm>
            </p:grpSpPr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C5142876-BF77-462B-85CF-4CF84EE14832}"/>
                    </a:ext>
                  </a:extLst>
                </p:cNvPr>
                <p:cNvSpPr/>
                <p:nvPr/>
              </p:nvSpPr>
              <p:spPr>
                <a:xfrm>
                  <a:off x="11188476" y="196126"/>
                  <a:ext cx="1688518" cy="1809915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516D847-096E-42DC-B4B3-BAE29C999945}"/>
                    </a:ext>
                  </a:extLst>
                </p:cNvPr>
                <p:cNvSpPr/>
                <p:nvPr/>
              </p:nvSpPr>
              <p:spPr>
                <a:xfrm rot="583031">
                  <a:off x="11580758" y="1203200"/>
                  <a:ext cx="289948" cy="57043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088F195-8295-48A6-870A-5B04B784FB40}"/>
                    </a:ext>
                  </a:extLst>
                </p:cNvPr>
                <p:cNvSpPr/>
                <p:nvPr/>
              </p:nvSpPr>
              <p:spPr>
                <a:xfrm>
                  <a:off x="12118011" y="1477854"/>
                  <a:ext cx="272892" cy="28169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11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AA27ADE8-C848-4FA5-9BA9-8EF9BE45A8C3}"/>
                    </a:ext>
                  </a:extLst>
                </p:cNvPr>
                <p:cNvCxnSpPr/>
                <p:nvPr/>
              </p:nvCxnSpPr>
              <p:spPr>
                <a:xfrm>
                  <a:off x="11188476" y="682058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7">
                  <a:extLst>
                    <a:ext uri="{FF2B5EF4-FFF2-40B4-BE49-F238E27FC236}">
                      <a16:creationId xmlns:a16="http://schemas.microsoft.com/office/drawing/2014/main" id="{7A860286-8C04-4A0C-9CEF-C98144EEB6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68652" y="2375"/>
                  <a:ext cx="481373" cy="1589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3</a:t>
                  </a:r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520EF11-F0E8-4934-A199-C38F4221B08C}"/>
                    </a:ext>
                  </a:extLst>
                </p:cNvPr>
                <p:cNvSpPr/>
                <p:nvPr/>
              </p:nvSpPr>
              <p:spPr>
                <a:xfrm>
                  <a:off x="12373847" y="1189115"/>
                  <a:ext cx="289948" cy="260569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BFDB41A-4F41-48CB-8364-FC8064557CAB}"/>
                    </a:ext>
                  </a:extLst>
                </p:cNvPr>
                <p:cNvSpPr/>
                <p:nvPr/>
              </p:nvSpPr>
              <p:spPr>
                <a:xfrm>
                  <a:off x="11290811" y="1111646"/>
                  <a:ext cx="298473" cy="27465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45" name="그룹 112">
                <a:extLst>
                  <a:ext uri="{FF2B5EF4-FFF2-40B4-BE49-F238E27FC236}">
                    <a16:creationId xmlns:a16="http://schemas.microsoft.com/office/drawing/2014/main" id="{BE4AF1A3-CDFE-44F7-B586-B87CD46CF0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2294" y="2592628"/>
                <a:ext cx="388616" cy="517359"/>
                <a:chOff x="11185527" y="-4765"/>
                <a:chExt cx="1691419" cy="2007297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F41FB6A-E1CF-47A5-9461-CC6396A9B683}"/>
                    </a:ext>
                  </a:extLst>
                </p:cNvPr>
                <p:cNvSpPr/>
                <p:nvPr/>
              </p:nvSpPr>
              <p:spPr>
                <a:xfrm>
                  <a:off x="11186193" y="199517"/>
                  <a:ext cx="1688518" cy="180286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0FE775F-C3B9-44E0-8B78-25744520620E}"/>
                    </a:ext>
                  </a:extLst>
                </p:cNvPr>
                <p:cNvSpPr/>
                <p:nvPr/>
              </p:nvSpPr>
              <p:spPr>
                <a:xfrm rot="583031">
                  <a:off x="11578475" y="1206588"/>
                  <a:ext cx="289948" cy="56339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734D12E-3E88-4BDF-90E9-B139986B5A3B}"/>
                    </a:ext>
                  </a:extLst>
                </p:cNvPr>
                <p:cNvSpPr/>
                <p:nvPr/>
              </p:nvSpPr>
              <p:spPr>
                <a:xfrm>
                  <a:off x="12115728" y="1474200"/>
                  <a:ext cx="272892" cy="288738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9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A8A3A68B-6D34-4E36-9492-1E9B84C7E515}"/>
                    </a:ext>
                  </a:extLst>
                </p:cNvPr>
                <p:cNvCxnSpPr/>
                <p:nvPr/>
              </p:nvCxnSpPr>
              <p:spPr>
                <a:xfrm>
                  <a:off x="11186193" y="713617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17">
                  <a:extLst>
                    <a:ext uri="{FF2B5EF4-FFF2-40B4-BE49-F238E27FC236}">
                      <a16:creationId xmlns:a16="http://schemas.microsoft.com/office/drawing/2014/main" id="{49EB1926-E272-485B-88E9-10904C0AD8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88391" y="-4765"/>
                  <a:ext cx="481373" cy="1589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4</a:t>
                  </a: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FF980C40-B0DA-481B-9B5C-D991383EA399}"/>
                    </a:ext>
                  </a:extLst>
                </p:cNvPr>
                <p:cNvSpPr/>
                <p:nvPr/>
              </p:nvSpPr>
              <p:spPr>
                <a:xfrm>
                  <a:off x="12371564" y="1185458"/>
                  <a:ext cx="289948" cy="26761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6571D9D-8361-43F8-89C4-474240EFD332}"/>
                    </a:ext>
                  </a:extLst>
                </p:cNvPr>
                <p:cNvSpPr/>
                <p:nvPr/>
              </p:nvSpPr>
              <p:spPr>
                <a:xfrm>
                  <a:off x="11288528" y="1107994"/>
                  <a:ext cx="298473" cy="27465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46" name="그룹 112">
                <a:extLst>
                  <a:ext uri="{FF2B5EF4-FFF2-40B4-BE49-F238E27FC236}">
                    <a16:creationId xmlns:a16="http://schemas.microsoft.com/office/drawing/2014/main" id="{E1B989FF-4A47-4A80-8648-45F7C16435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6878" y="2582884"/>
                <a:ext cx="388616" cy="528091"/>
                <a:chOff x="11185527" y="-46412"/>
                <a:chExt cx="1691419" cy="2048944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68A84A16-9EDA-4F20-AA15-F9B642ED6BE7}"/>
                    </a:ext>
                  </a:extLst>
                </p:cNvPr>
                <p:cNvSpPr/>
                <p:nvPr/>
              </p:nvSpPr>
              <p:spPr>
                <a:xfrm>
                  <a:off x="11186338" y="202721"/>
                  <a:ext cx="1688518" cy="1802872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C1F4816-F759-47DC-A4BB-A54BA1053ECB}"/>
                    </a:ext>
                  </a:extLst>
                </p:cNvPr>
                <p:cNvSpPr/>
                <p:nvPr/>
              </p:nvSpPr>
              <p:spPr>
                <a:xfrm>
                  <a:off x="12115879" y="1477406"/>
                  <a:ext cx="272892" cy="2887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4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8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927ACE17-D8BD-477D-8779-4903B09BD930}"/>
                    </a:ext>
                  </a:extLst>
                </p:cNvPr>
                <p:cNvCxnSpPr/>
                <p:nvPr/>
              </p:nvCxnSpPr>
              <p:spPr>
                <a:xfrm>
                  <a:off x="11186338" y="681609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117">
                  <a:extLst>
                    <a:ext uri="{FF2B5EF4-FFF2-40B4-BE49-F238E27FC236}">
                      <a16:creationId xmlns:a16="http://schemas.microsoft.com/office/drawing/2014/main" id="{8215C920-7C99-4563-9495-8E03AE70E5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99318" y="-46412"/>
                  <a:ext cx="481373" cy="15894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2</a:t>
                  </a: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BAE924C-961F-4F78-BC86-826BD33CE978}"/>
                    </a:ext>
                  </a:extLst>
                </p:cNvPr>
                <p:cNvSpPr/>
                <p:nvPr/>
              </p:nvSpPr>
              <p:spPr>
                <a:xfrm>
                  <a:off x="12371715" y="1188666"/>
                  <a:ext cx="289948" cy="26761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7A7D10C-E505-4AC3-BEBD-17B0538420A8}"/>
                    </a:ext>
                  </a:extLst>
                </p:cNvPr>
                <p:cNvSpPr/>
                <p:nvPr/>
              </p:nvSpPr>
              <p:spPr>
                <a:xfrm>
                  <a:off x="11288673" y="1111197"/>
                  <a:ext cx="298478" cy="27465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D8C19F21-F5B4-42FF-A947-8D7EF9F0A5FA}"/>
                  </a:ext>
                </a:extLst>
              </p:cNvPr>
              <p:cNvCxnSpPr/>
              <p:nvPr/>
            </p:nvCxnSpPr>
            <p:spPr>
              <a:xfrm>
                <a:off x="7046399" y="2596272"/>
                <a:ext cx="0" cy="530013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B7E6C7D-F4C2-49C6-9E25-4A5B3DA49170}"/>
                  </a:ext>
                </a:extLst>
              </p:cNvPr>
              <p:cNvSpPr/>
              <p:nvPr/>
            </p:nvSpPr>
            <p:spPr bwMode="auto">
              <a:xfrm>
                <a:off x="6294013" y="2037217"/>
                <a:ext cx="2962520" cy="32672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9050">
                <a:solidFill>
                  <a:schemeClr val="accent5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6D530DA-BACF-4657-9025-F300D5F3F4AB}"/>
                  </a:ext>
                </a:extLst>
              </p:cNvPr>
              <p:cNvSpPr/>
              <p:nvPr/>
            </p:nvSpPr>
            <p:spPr bwMode="auto">
              <a:xfrm>
                <a:off x="6294013" y="2808640"/>
                <a:ext cx="2962520" cy="32672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9050">
                <a:solidFill>
                  <a:schemeClr val="accent5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01B2EA9-A3C4-430C-AAD0-8DDE8C53C1D3}"/>
                  </a:ext>
                </a:extLst>
              </p:cNvPr>
              <p:cNvCxnSpPr/>
              <p:nvPr/>
            </p:nvCxnSpPr>
            <p:spPr>
              <a:xfrm>
                <a:off x="7763517" y="2596272"/>
                <a:ext cx="0" cy="530013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D246DA9-16C6-41EB-96AA-2BB02872F7E0}"/>
                  </a:ext>
                </a:extLst>
              </p:cNvPr>
              <p:cNvCxnSpPr/>
              <p:nvPr/>
            </p:nvCxnSpPr>
            <p:spPr>
              <a:xfrm>
                <a:off x="8494350" y="2596272"/>
                <a:ext cx="0" cy="530013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9A64BA6-C723-4848-B8A7-51B2A40FF348}"/>
                  </a:ext>
                </a:extLst>
              </p:cNvPr>
              <p:cNvCxnSpPr/>
              <p:nvPr/>
            </p:nvCxnSpPr>
            <p:spPr>
              <a:xfrm>
                <a:off x="7046399" y="1832109"/>
                <a:ext cx="0" cy="531829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A735198-836F-4F00-9C4E-2885483E99D5}"/>
                  </a:ext>
                </a:extLst>
              </p:cNvPr>
              <p:cNvCxnSpPr/>
              <p:nvPr/>
            </p:nvCxnSpPr>
            <p:spPr>
              <a:xfrm>
                <a:off x="7763517" y="1832109"/>
                <a:ext cx="0" cy="531829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4BD9B6D-DB75-4BC8-B80E-E17F4D35CF71}"/>
                  </a:ext>
                </a:extLst>
              </p:cNvPr>
              <p:cNvCxnSpPr/>
              <p:nvPr/>
            </p:nvCxnSpPr>
            <p:spPr>
              <a:xfrm>
                <a:off x="8494350" y="1832109"/>
                <a:ext cx="0" cy="531829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3384EDD6-3491-47B9-929D-0F580A1BF05A}"/>
                  </a:ext>
                </a:extLst>
              </p:cNvPr>
              <p:cNvSpPr/>
              <p:nvPr/>
            </p:nvSpPr>
            <p:spPr bwMode="auto">
              <a:xfrm>
                <a:off x="7222739" y="2447433"/>
                <a:ext cx="364437" cy="58084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7F7442C3-8E12-4F3B-B193-139F545B01F8}"/>
                  </a:ext>
                </a:extLst>
              </p:cNvPr>
              <p:cNvSpPr/>
              <p:nvPr/>
            </p:nvSpPr>
            <p:spPr bwMode="auto">
              <a:xfrm>
                <a:off x="6517377" y="2445617"/>
                <a:ext cx="362478" cy="598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841EB98-6CDF-497B-8813-AC3C701CD01B}"/>
                  </a:ext>
                </a:extLst>
              </p:cNvPr>
              <p:cNvSpPr/>
              <p:nvPr/>
            </p:nvSpPr>
            <p:spPr bwMode="auto">
              <a:xfrm>
                <a:off x="7937898" y="2445617"/>
                <a:ext cx="362477" cy="598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558F2C12-81F3-40A4-8CE0-C1665D49D1C9}"/>
                  </a:ext>
                </a:extLst>
              </p:cNvPr>
              <p:cNvSpPr/>
              <p:nvPr/>
            </p:nvSpPr>
            <p:spPr bwMode="auto">
              <a:xfrm>
                <a:off x="8692243" y="2445617"/>
                <a:ext cx="362478" cy="598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grpSp>
            <p:nvGrpSpPr>
              <p:cNvPr id="66" name="그룹 161">
                <a:extLst>
                  <a:ext uri="{FF2B5EF4-FFF2-40B4-BE49-F238E27FC236}">
                    <a16:creationId xmlns:a16="http://schemas.microsoft.com/office/drawing/2014/main" id="{C4C8813C-E182-40CA-8552-AE7AED5DAB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19433" y="2274250"/>
                <a:ext cx="244091" cy="238998"/>
                <a:chOff x="6253987" y="4936115"/>
                <a:chExt cx="248538" cy="243351"/>
              </a:xfrm>
            </p:grpSpPr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E8F595AB-6415-4886-82E2-8E9ECCEA46A8}"/>
                    </a:ext>
                  </a:extLst>
                </p:cNvPr>
                <p:cNvSpPr/>
                <p:nvPr/>
              </p:nvSpPr>
              <p:spPr bwMode="auto">
                <a:xfrm>
                  <a:off x="6253139" y="4936874"/>
                  <a:ext cx="59851" cy="10534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D2D72704-C98E-4B0E-9F7D-04EE6007DAEF}"/>
                    </a:ext>
                  </a:extLst>
                </p:cNvPr>
                <p:cNvSpPr/>
                <p:nvPr/>
              </p:nvSpPr>
              <p:spPr bwMode="auto">
                <a:xfrm rot="2170040">
                  <a:off x="6376831" y="4977534"/>
                  <a:ext cx="53865" cy="11458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2046A6EB-FBD3-4104-B7D2-25A5069240C5}"/>
                    </a:ext>
                  </a:extLst>
                </p:cNvPr>
                <p:cNvSpPr/>
                <p:nvPr/>
              </p:nvSpPr>
              <p:spPr bwMode="auto">
                <a:xfrm rot="5400000">
                  <a:off x="6418861" y="5095328"/>
                  <a:ext cx="53598" cy="11371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pic>
            <p:nvPicPr>
              <p:cNvPr id="81" name="그림 162" descr="시계, 표지판이(가) 표시된 사진&#10;&#10;자동 생성된 설명">
                <a:extLst>
                  <a:ext uri="{FF2B5EF4-FFF2-40B4-BE49-F238E27FC236}">
                    <a16:creationId xmlns:a16="http://schemas.microsoft.com/office/drawing/2014/main" id="{6B33F3D8-1393-42CA-82A1-D43741575A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0079" y="2885252"/>
                <a:ext cx="706949" cy="706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그림 163" descr="표지판, 시계, 그리기이(가) 표시된 사진&#10;&#10;자동 생성된 설명">
                <a:extLst>
                  <a:ext uri="{FF2B5EF4-FFF2-40B4-BE49-F238E27FC236}">
                    <a16:creationId xmlns:a16="http://schemas.microsoft.com/office/drawing/2014/main" id="{79488A6E-B873-4138-B131-87680C0BC4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2259" y="2880817"/>
                <a:ext cx="711385" cy="711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3" name="그림 164" descr="표지판, 시계, 그리기이(가) 표시된 사진&#10;&#10;자동 생성된 설명">
                <a:extLst>
                  <a:ext uri="{FF2B5EF4-FFF2-40B4-BE49-F238E27FC236}">
                    <a16:creationId xmlns:a16="http://schemas.microsoft.com/office/drawing/2014/main" id="{BF514914-2DFB-4AE1-BA12-43F072F52D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5044" y="2880817"/>
                <a:ext cx="711385" cy="711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4" name="그룹 165">
                <a:extLst>
                  <a:ext uri="{FF2B5EF4-FFF2-40B4-BE49-F238E27FC236}">
                    <a16:creationId xmlns:a16="http://schemas.microsoft.com/office/drawing/2014/main" id="{A0424903-F608-4C42-BDFB-43C8912943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19250" y="3474780"/>
                <a:ext cx="244091" cy="238998"/>
                <a:chOff x="6253987" y="4936115"/>
                <a:chExt cx="248538" cy="243351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112FB435-6C43-4FF4-92D6-D1EA299BEB45}"/>
                    </a:ext>
                  </a:extLst>
                </p:cNvPr>
                <p:cNvSpPr/>
                <p:nvPr/>
              </p:nvSpPr>
              <p:spPr bwMode="auto">
                <a:xfrm>
                  <a:off x="6254717" y="4936121"/>
                  <a:ext cx="59851" cy="1071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8C6931E0-D45E-4412-A13B-05845B6BFF02}"/>
                    </a:ext>
                  </a:extLst>
                </p:cNvPr>
                <p:cNvSpPr/>
                <p:nvPr/>
              </p:nvSpPr>
              <p:spPr bwMode="auto">
                <a:xfrm rot="2170040">
                  <a:off x="6376415" y="4978628"/>
                  <a:ext cx="55861" cy="11273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CA3E602-40D0-4613-A142-FF35E808134B}"/>
                    </a:ext>
                  </a:extLst>
                </p:cNvPr>
                <p:cNvSpPr/>
                <p:nvPr/>
              </p:nvSpPr>
              <p:spPr bwMode="auto">
                <a:xfrm rot="5400000">
                  <a:off x="6418445" y="5096422"/>
                  <a:ext cx="53598" cy="11371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pic>
            <p:nvPicPr>
              <p:cNvPr id="85" name="그림 166" descr="시계, 표지판이(가) 표시된 사진&#10;&#10;자동 생성된 설명">
                <a:extLst>
                  <a:ext uri="{FF2B5EF4-FFF2-40B4-BE49-F238E27FC236}">
                    <a16:creationId xmlns:a16="http://schemas.microsoft.com/office/drawing/2014/main" id="{4E79C9F1-E956-4FC1-9E3C-F001845352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4534" y="2885251"/>
                <a:ext cx="706949" cy="706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6" name="그룹 167">
                <a:extLst>
                  <a:ext uri="{FF2B5EF4-FFF2-40B4-BE49-F238E27FC236}">
                    <a16:creationId xmlns:a16="http://schemas.microsoft.com/office/drawing/2014/main" id="{188A08B5-A69B-4186-875D-C2CC2364B5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19440" y="3474786"/>
                <a:ext cx="244091" cy="238998"/>
                <a:chOff x="6253987" y="4936115"/>
                <a:chExt cx="248538" cy="243351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04CA450-2268-411B-AACC-5FE4CF93268B}"/>
                    </a:ext>
                  </a:extLst>
                </p:cNvPr>
                <p:cNvSpPr/>
                <p:nvPr/>
              </p:nvSpPr>
              <p:spPr bwMode="auto">
                <a:xfrm>
                  <a:off x="6253139" y="4936121"/>
                  <a:ext cx="59851" cy="1071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270CBBE9-1891-49AE-8091-1FCB369E13D8}"/>
                    </a:ext>
                  </a:extLst>
                </p:cNvPr>
                <p:cNvSpPr/>
                <p:nvPr/>
              </p:nvSpPr>
              <p:spPr bwMode="auto">
                <a:xfrm rot="2170040">
                  <a:off x="6376831" y="4978628"/>
                  <a:ext cx="53865" cy="11273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90382C82-0A6A-4B25-B726-A297B9C18CB5}"/>
                    </a:ext>
                  </a:extLst>
                </p:cNvPr>
                <p:cNvSpPr/>
                <p:nvPr/>
              </p:nvSpPr>
              <p:spPr bwMode="auto">
                <a:xfrm rot="5400000">
                  <a:off x="6418861" y="5096422"/>
                  <a:ext cx="53598" cy="11371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3082BBE8-F60E-4054-BDD2-8BF1907BD6B7}"/>
                </a:ext>
              </a:extLst>
            </p:cNvPr>
            <p:cNvGrpSpPr/>
            <p:nvPr/>
          </p:nvGrpSpPr>
          <p:grpSpPr>
            <a:xfrm>
              <a:off x="4309783" y="3003361"/>
              <a:ext cx="1939336" cy="1011334"/>
              <a:chOff x="6096000" y="1730488"/>
              <a:chExt cx="2928938" cy="1981200"/>
            </a:xfrm>
          </p:grpSpPr>
          <p:grpSp>
            <p:nvGrpSpPr>
              <p:cNvPr id="151" name="그룹 129">
                <a:extLst>
                  <a:ext uri="{FF2B5EF4-FFF2-40B4-BE49-F238E27FC236}">
                    <a16:creationId xmlns:a16="http://schemas.microsoft.com/office/drawing/2014/main" id="{B8BDFC64-9A30-45E2-9B15-1BC7C36EF0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0" y="1730488"/>
                <a:ext cx="2928938" cy="1981200"/>
                <a:chOff x="3342358" y="5575764"/>
                <a:chExt cx="3746798" cy="2385969"/>
              </a:xfrm>
            </p:grpSpPr>
            <p:sp>
              <p:nvSpPr>
                <p:cNvPr id="155" name="정육면체 154">
                  <a:extLst>
                    <a:ext uri="{FF2B5EF4-FFF2-40B4-BE49-F238E27FC236}">
                      <a16:creationId xmlns:a16="http://schemas.microsoft.com/office/drawing/2014/main" id="{3AD098F7-0E3B-44A4-941E-E68317ED7292}"/>
                    </a:ext>
                  </a:extLst>
                </p:cNvPr>
                <p:cNvSpPr/>
                <p:nvPr/>
              </p:nvSpPr>
              <p:spPr bwMode="auto">
                <a:xfrm>
                  <a:off x="3342358" y="5575764"/>
                  <a:ext cx="3746798" cy="2385969"/>
                </a:xfrm>
                <a:prstGeom prst="cube">
                  <a:avLst>
                    <a:gd name="adj" fmla="val 7683"/>
                  </a:avLst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pic>
              <p:nvPicPr>
                <p:cNvPr id="156" name="그림 132">
                  <a:extLst>
                    <a:ext uri="{FF2B5EF4-FFF2-40B4-BE49-F238E27FC236}">
                      <a16:creationId xmlns:a16="http://schemas.microsoft.com/office/drawing/2014/main" id="{6B5733C3-881D-4A50-B971-33DB62A2AC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02654" y="5829497"/>
                  <a:ext cx="3460961" cy="20667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F2C42EF2-5372-4D8E-88AA-DFA240492B71}"/>
                  </a:ext>
                </a:extLst>
              </p:cNvPr>
              <p:cNvSpPr/>
              <p:nvPr/>
            </p:nvSpPr>
            <p:spPr>
              <a:xfrm>
                <a:off x="7611441" y="1941175"/>
                <a:ext cx="1258533" cy="1716840"/>
              </a:xfrm>
              <a:prstGeom prst="rect">
                <a:avLst/>
              </a:prstGeom>
              <a:solidFill>
                <a:srgbClr val="FE8E78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3" name="Picture 2" descr="Bomb premium icon">
                <a:extLst>
                  <a:ext uri="{FF2B5EF4-FFF2-40B4-BE49-F238E27FC236}">
                    <a16:creationId xmlns:a16="http://schemas.microsoft.com/office/drawing/2014/main" id="{4B807720-54F3-40F5-A014-E77155277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8287" y="2945193"/>
                <a:ext cx="594549" cy="59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4BC273E-429D-4879-BB56-9CFE349AA634}"/>
                  </a:ext>
                </a:extLst>
              </p:cNvPr>
              <p:cNvSpPr txBox="1"/>
              <p:nvPr/>
            </p:nvSpPr>
            <p:spPr>
              <a:xfrm>
                <a:off x="7632949" y="2034836"/>
                <a:ext cx="1248896" cy="102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현재시각</a:t>
                </a:r>
                <a:endParaRPr lang="en-US" altLang="ko-KR" sz="1400" b="1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algn="ctr"/>
                <a:r>
                  <a:rPr lang="en-US" altLang="ko-KR" sz="1400" b="1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19:00`</a:t>
                </a:r>
                <a:endParaRPr lang="ko-KR" altLang="en-US" sz="14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64BC3D37-8561-4EB2-9BB4-F3C437CF6386}"/>
              </a:ext>
            </a:extLst>
          </p:cNvPr>
          <p:cNvCxnSpPr>
            <a:cxnSpLocks/>
          </p:cNvCxnSpPr>
          <p:nvPr/>
        </p:nvCxnSpPr>
        <p:spPr>
          <a:xfrm>
            <a:off x="5471541" y="2815576"/>
            <a:ext cx="1434222" cy="0"/>
          </a:xfrm>
          <a:prstGeom prst="straightConnector1">
            <a:avLst/>
          </a:prstGeom>
          <a:ln w="28575">
            <a:solidFill>
              <a:srgbClr val="FE8E7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E59D0B33-CC57-4E83-9603-C65AA8CF8D8C}"/>
              </a:ext>
            </a:extLst>
          </p:cNvPr>
          <p:cNvSpPr txBox="1"/>
          <p:nvPr/>
        </p:nvSpPr>
        <p:spPr>
          <a:xfrm>
            <a:off x="5634168" y="2585418"/>
            <a:ext cx="993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슬라이딩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FB083F-AD7B-4120-B256-8469D53AA785}"/>
              </a:ext>
            </a:extLst>
          </p:cNvPr>
          <p:cNvSpPr/>
          <p:nvPr/>
        </p:nvSpPr>
        <p:spPr>
          <a:xfrm>
            <a:off x="368696" y="2815576"/>
            <a:ext cx="33279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일상생활 속에서 더 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편리한</a:t>
            </a:r>
            <a:r>
              <a:rPr lang="en-US" altLang="ko-KR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건강관리를 원하는</a:t>
            </a:r>
            <a:r>
              <a:rPr lang="en-US" altLang="ko-KR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</a:t>
            </a:r>
          </a:p>
          <a:p>
            <a:pPr algn="ctr"/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많은 약들을 한꺼번에</a:t>
            </a:r>
            <a:r>
              <a:rPr lang="en-US" altLang="ko-KR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 </a:t>
            </a:r>
          </a:p>
          <a:p>
            <a:pPr algn="ctr"/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안전하게 보관하고 싶어하며</a:t>
            </a:r>
            <a:r>
              <a:rPr lang="en-US" altLang="ko-KR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</a:t>
            </a:r>
          </a:p>
          <a:p>
            <a:pPr algn="ctr"/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수많은 약들의 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다양한 복용시간을 지키고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내가 먹는 약이 어떤 성분이고</a:t>
            </a:r>
            <a:r>
              <a:rPr lang="en-US" altLang="ko-KR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 </a:t>
            </a:r>
          </a:p>
          <a:p>
            <a:pPr algn="ctr"/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어떤 역할을 하는지 궁금해하는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lvl="0" algn="ctr">
              <a:defRPr/>
            </a:pPr>
            <a:endParaRPr lang="en-US" altLang="ko-KR" sz="700" b="1" dirty="0">
              <a:ln w="0"/>
              <a:solidFill>
                <a:srgbClr val="0070C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lvl="0" algn="ctr">
              <a:defRPr/>
            </a:pPr>
            <a:r>
              <a:rPr lang="ko-KR" altLang="en-US" sz="2000" b="1" dirty="0">
                <a:ln w="0"/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실질적 사용자</a:t>
            </a:r>
            <a:endParaRPr lang="en-US" altLang="ko-KR" sz="20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502E18-D6C1-42E5-BF3C-5C73E7547148}"/>
              </a:ext>
            </a:extLst>
          </p:cNvPr>
          <p:cNvSpPr/>
          <p:nvPr/>
        </p:nvSpPr>
        <p:spPr>
          <a:xfrm>
            <a:off x="8297016" y="3232472"/>
            <a:ext cx="3667122" cy="1881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 w="0"/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직관적</a:t>
            </a: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이며 </a:t>
            </a:r>
            <a:r>
              <a:rPr lang="ko-KR" altLang="en-US" sz="1600" dirty="0">
                <a:ln w="0"/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간편하게 </a:t>
            </a:r>
            <a:endParaRPr lang="en-US" altLang="ko-KR" sz="1600" dirty="0">
              <a:ln w="0"/>
              <a:solidFill>
                <a:srgbClr val="0070C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건강을 관리하고 싶음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신경 쓰지 않아도 </a:t>
            </a:r>
            <a:r>
              <a:rPr lang="ko-KR" altLang="en-US" sz="1600" dirty="0">
                <a:ln w="0"/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자동으로 </a:t>
            </a:r>
            <a:endParaRPr lang="en-US" altLang="ko-KR" sz="1600" dirty="0">
              <a:ln w="0"/>
              <a:solidFill>
                <a:srgbClr val="0070C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 w="0"/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건강을 관리해주는 시스템</a:t>
            </a: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을 원함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59" name="직각 삼각형 158">
            <a:extLst>
              <a:ext uri="{FF2B5EF4-FFF2-40B4-BE49-F238E27FC236}">
                <a16:creationId xmlns:a16="http://schemas.microsoft.com/office/drawing/2014/main" id="{5C5AD53A-09F2-44AC-B488-ACBDF5AC4707}"/>
              </a:ext>
            </a:extLst>
          </p:cNvPr>
          <p:cNvSpPr/>
          <p:nvPr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64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12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" name="직선 연결선 164"/>
          <p:cNvCxnSpPr/>
          <p:nvPr/>
        </p:nvCxnSpPr>
        <p:spPr>
          <a:xfrm>
            <a:off x="3088640" y="393261"/>
            <a:ext cx="35198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B465782E-B581-45F7-8514-234C2E871975}"/>
              </a:ext>
            </a:extLst>
          </p:cNvPr>
          <p:cNvSpPr txBox="1"/>
          <p:nvPr/>
        </p:nvSpPr>
        <p:spPr>
          <a:xfrm>
            <a:off x="849313" y="66675"/>
            <a:ext cx="13077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VER2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Original BMC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9AE695F-3B2B-4757-B0A4-5D0F8E0A3AE4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08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52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BEB5AF-74DB-4570-AC6B-FEE69D5B7698}"/>
              </a:ext>
            </a:extLst>
          </p:cNvPr>
          <p:cNvSpPr/>
          <p:nvPr/>
        </p:nvSpPr>
        <p:spPr>
          <a:xfrm>
            <a:off x="-349250" y="2146248"/>
            <a:ext cx="13033375" cy="424815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sp>
        <p:nvSpPr>
          <p:cNvPr id="8199" name="내용 개체 틀 2">
            <a:extLst>
              <a:ext uri="{FF2B5EF4-FFF2-40B4-BE49-F238E27FC236}">
                <a16:creationId xmlns:a16="http://schemas.microsoft.com/office/drawing/2014/main" id="{B2EECE65-77FB-412B-88EB-83306F657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864" y="2578048"/>
            <a:ext cx="10009631" cy="35639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상품명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메달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메디컬 달력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기업명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똑배기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0" indent="0" eaLnBrk="1" latin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제품 요약 설명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0" indent="0" eaLnBrk="1" latin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복약 시간을 하드웨어 알림을 통해 상기시켜주며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일정 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</a:t>
            </a:r>
          </a:p>
          <a:p>
            <a:pPr marL="0" indent="0" eaLnBrk="1" latin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개인의 관심사에 맞춘 </a:t>
            </a:r>
            <a:r>
              <a:rPr lang="ko-KR" altLang="en-US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건강 관리 기능을 제공하는 앱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0" indent="0" eaLnBrk="1" latin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앱과 연동되어 복용해야 하는 </a:t>
            </a:r>
            <a:r>
              <a:rPr lang="ko-KR" altLang="en-US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약을 한 곳에 모아서 제공해주는 하드웨어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로 구성된 제품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0244" name="Picture 9">
            <a:extLst>
              <a:ext uri="{FF2B5EF4-FFF2-40B4-BE49-F238E27FC236}">
                <a16:creationId xmlns:a16="http://schemas.microsoft.com/office/drawing/2014/main" id="{FBEAB6CF-0E09-4FFE-9B49-71AA217F4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680686"/>
            <a:ext cx="2124075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Rectangle 7">
            <a:extLst>
              <a:ext uri="{FF2B5EF4-FFF2-40B4-BE49-F238E27FC236}">
                <a16:creationId xmlns:a16="http://schemas.microsoft.com/office/drawing/2014/main" id="{711A9A5F-5BFD-4E92-A482-85A175B4F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1971675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970D2A67-EA66-4BBC-82FF-D8A7CD7188B4}"/>
              </a:ext>
            </a:extLst>
          </p:cNvPr>
          <p:cNvSpPr/>
          <p:nvPr/>
        </p:nvSpPr>
        <p:spPr>
          <a:xfrm>
            <a:off x="-6350" y="2097088"/>
            <a:ext cx="725488" cy="725487"/>
          </a:xfrm>
          <a:prstGeom prst="halfFrame">
            <a:avLst>
              <a:gd name="adj1" fmla="val 20833"/>
              <a:gd name="adj2" fmla="val 2197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  <a:latin typeface="12롯데마트드림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4596B1-9B02-4D7A-9178-535B47FEF971}"/>
              </a:ext>
            </a:extLst>
          </p:cNvPr>
          <p:cNvGrpSpPr/>
          <p:nvPr/>
        </p:nvGrpSpPr>
        <p:grpSpPr>
          <a:xfrm>
            <a:off x="3662029" y="640477"/>
            <a:ext cx="7175148" cy="970077"/>
            <a:chOff x="3696060" y="944564"/>
            <a:chExt cx="7175148" cy="970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FB98DC-0F2E-49E5-8DEE-E8AD8E05F7A2}"/>
                </a:ext>
              </a:extLst>
            </p:cNvPr>
            <p:cNvSpPr txBox="1"/>
            <p:nvPr/>
          </p:nvSpPr>
          <p:spPr>
            <a:xfrm>
              <a:off x="3696060" y="991311"/>
              <a:ext cx="7175148" cy="923330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4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accent6"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의 </a:t>
              </a:r>
              <a:r>
                <a:rPr lang="ko-KR" altLang="en-US" sz="4000" b="1" dirty="0">
                  <a:solidFill>
                    <a:schemeClr val="accent5">
                      <a:lumMod val="50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료 </a:t>
              </a:r>
              <a:r>
                <a:rPr lang="ko-KR" altLang="en-US" sz="4000" b="1" dirty="0">
                  <a:solidFill>
                    <a:schemeClr val="accent5">
                      <a:lumMod val="60000"/>
                      <a:lumOff val="40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용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tx2">
                      <a:lumMod val="75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스마트 캘린더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06B745-357F-48EB-8369-9DDD8452F4FC}"/>
                </a:ext>
              </a:extLst>
            </p:cNvPr>
            <p:cNvSpPr txBox="1"/>
            <p:nvPr/>
          </p:nvSpPr>
          <p:spPr>
            <a:xfrm>
              <a:off x="3723487" y="944564"/>
              <a:ext cx="5135205" cy="923330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“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의 </a:t>
              </a:r>
              <a:r>
                <a:rPr lang="ko-KR" altLang="en-US" sz="40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료 </a:t>
              </a:r>
              <a:r>
                <a:rPr lang="ko-KR" altLang="en-US" sz="4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용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스마트 캘린더 </a:t>
              </a: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BF423A-6531-44FE-B560-296CDD388578}"/>
              </a:ext>
            </a:extLst>
          </p:cNvPr>
          <p:cNvGrpSpPr/>
          <p:nvPr/>
        </p:nvGrpSpPr>
        <p:grpSpPr>
          <a:xfrm>
            <a:off x="6299837" y="1704812"/>
            <a:ext cx="5049647" cy="2584637"/>
            <a:chOff x="3267775" y="2823983"/>
            <a:chExt cx="2705797" cy="1384949"/>
          </a:xfrm>
        </p:grpSpPr>
        <p:pic>
          <p:nvPicPr>
            <p:cNvPr id="120" name="그림 119" descr="시계, 스크린샷, 측정기이(가) 표시된 사진&#10;&#10;자동 생성된 설명">
              <a:extLst>
                <a:ext uri="{FF2B5EF4-FFF2-40B4-BE49-F238E27FC236}">
                  <a16:creationId xmlns:a16="http://schemas.microsoft.com/office/drawing/2014/main" id="{6B97543B-C1A0-425A-A4FF-75EB4E766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75" y="2823983"/>
              <a:ext cx="737596" cy="1329731"/>
            </a:xfrm>
            <a:prstGeom prst="rect">
              <a:avLst/>
            </a:prstGeom>
          </p:spPr>
        </p:pic>
        <p:pic>
          <p:nvPicPr>
            <p:cNvPr id="121" name="그림 120" descr="그리기이(가) 표시된 사진&#10;&#10;자동 생성된 설명">
              <a:extLst>
                <a:ext uri="{FF2B5EF4-FFF2-40B4-BE49-F238E27FC236}">
                  <a16:creationId xmlns:a16="http://schemas.microsoft.com/office/drawing/2014/main" id="{08D44DCB-DC82-476A-A7FE-EA6B47ABF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198" y="3131894"/>
              <a:ext cx="1774374" cy="1077038"/>
            </a:xfrm>
            <a:prstGeom prst="rect">
              <a:avLst/>
            </a:prstGeom>
          </p:spPr>
        </p:pic>
      </p:grpSp>
      <p:pic>
        <p:nvPicPr>
          <p:cNvPr id="17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28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3088640" y="393261"/>
            <a:ext cx="439065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">
            <a:extLst>
              <a:ext uri="{FF2B5EF4-FFF2-40B4-BE49-F238E27FC236}">
                <a16:creationId xmlns:a16="http://schemas.microsoft.com/office/drawing/2014/main" id="{6A6131EC-D6D3-4EDE-AEAD-3B08BD53D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E0DD7-FC0C-4667-9412-B5C4ECE9B51B}"/>
              </a:ext>
            </a:extLst>
          </p:cNvPr>
          <p:cNvSpPr txBox="1"/>
          <p:nvPr/>
        </p:nvSpPr>
        <p:spPr>
          <a:xfrm>
            <a:off x="849312" y="66675"/>
            <a:ext cx="1930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VER2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Medal ver.2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41ADC-A54E-41EA-87AD-4A2A3F93F818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09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FB500CE-5686-42A3-9B28-D026E6431F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0"/>
          <a:stretch/>
        </p:blipFill>
        <p:spPr>
          <a:xfrm>
            <a:off x="2112211" y="670648"/>
            <a:ext cx="1495885" cy="11615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323F249-D47F-4422-90ED-555C621F2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BB942E-1B80-4D7B-863D-B282AE7E3429}"/>
              </a:ext>
            </a:extLst>
          </p:cNvPr>
          <p:cNvSpPr/>
          <p:nvPr/>
        </p:nvSpPr>
        <p:spPr>
          <a:xfrm>
            <a:off x="271463" y="9350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3F0563-0B79-4D5D-A56E-FB74DDB150F0}"/>
              </a:ext>
            </a:extLst>
          </p:cNvPr>
          <p:cNvSpPr/>
          <p:nvPr/>
        </p:nvSpPr>
        <p:spPr>
          <a:xfrm>
            <a:off x="474266" y="870098"/>
            <a:ext cx="3862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Original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Business Model </a:t>
            </a:r>
            <a:endParaRPr lang="ko-KR" altLang="en-US" sz="24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9" name="직각 삼각형 158">
            <a:extLst>
              <a:ext uri="{FF2B5EF4-FFF2-40B4-BE49-F238E27FC236}">
                <a16:creationId xmlns:a16="http://schemas.microsoft.com/office/drawing/2014/main" id="{5C5AD53A-09F2-44AC-B488-ACBDF5AC4707}"/>
              </a:ext>
            </a:extLst>
          </p:cNvPr>
          <p:cNvSpPr/>
          <p:nvPr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5C07D2-8428-4F6E-A1C5-C51807F87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3" t="19291" r="33945"/>
          <a:stretch/>
        </p:blipFill>
        <p:spPr>
          <a:xfrm>
            <a:off x="40641" y="935038"/>
            <a:ext cx="3442091" cy="4087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F5D9A8-05E2-45CA-8421-2AA436BB3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0" t="19291" r="37657" b="15893"/>
          <a:stretch/>
        </p:blipFill>
        <p:spPr>
          <a:xfrm rot="21348967">
            <a:off x="3220418" y="3050869"/>
            <a:ext cx="2875582" cy="3282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A8704A-19BE-4F0E-BB5E-8FAEBE0CD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07" t="19291" r="36068"/>
          <a:stretch/>
        </p:blipFill>
        <p:spPr>
          <a:xfrm rot="229846">
            <a:off x="6108302" y="761713"/>
            <a:ext cx="3078507" cy="4087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FE8ED0-890B-4770-811F-1CBCD23F85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465" t="20841" r="35943" b="25963"/>
          <a:stretch/>
        </p:blipFill>
        <p:spPr>
          <a:xfrm>
            <a:off x="8798237" y="3258849"/>
            <a:ext cx="3242642" cy="2866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41646-A2F3-4D06-8A81-7784588F39D2}"/>
              </a:ext>
            </a:extLst>
          </p:cNvPr>
          <p:cNvSpPr/>
          <p:nvPr/>
        </p:nvSpPr>
        <p:spPr>
          <a:xfrm rot="2516853">
            <a:off x="2958989" y="909490"/>
            <a:ext cx="883707" cy="200526"/>
          </a:xfrm>
          <a:prstGeom prst="rect">
            <a:avLst/>
          </a:prstGeom>
          <a:solidFill>
            <a:schemeClr val="accent5">
              <a:lumMod val="20000"/>
              <a:lumOff val="80000"/>
              <a:alpha val="61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DD698E-3CE3-44FB-A18C-EBB1BCE40C13}"/>
              </a:ext>
            </a:extLst>
          </p:cNvPr>
          <p:cNvSpPr/>
          <p:nvPr/>
        </p:nvSpPr>
        <p:spPr>
          <a:xfrm rot="2516853">
            <a:off x="-319325" y="4761768"/>
            <a:ext cx="883707" cy="200526"/>
          </a:xfrm>
          <a:prstGeom prst="rect">
            <a:avLst/>
          </a:prstGeom>
          <a:solidFill>
            <a:schemeClr val="accent5">
              <a:lumMod val="20000"/>
              <a:lumOff val="80000"/>
              <a:alpha val="61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34D3F9-E573-492A-8C13-55A627F42657}"/>
              </a:ext>
            </a:extLst>
          </p:cNvPr>
          <p:cNvSpPr/>
          <p:nvPr/>
        </p:nvSpPr>
        <p:spPr>
          <a:xfrm rot="7751966">
            <a:off x="2778565" y="3169396"/>
            <a:ext cx="883707" cy="200526"/>
          </a:xfrm>
          <a:prstGeom prst="rect">
            <a:avLst/>
          </a:prstGeom>
          <a:solidFill>
            <a:schemeClr val="accent5">
              <a:lumMod val="20000"/>
              <a:lumOff val="80000"/>
              <a:alpha val="61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B04ED2-AC5E-4B4E-80AE-090A8090A07B}"/>
              </a:ext>
            </a:extLst>
          </p:cNvPr>
          <p:cNvSpPr/>
          <p:nvPr/>
        </p:nvSpPr>
        <p:spPr>
          <a:xfrm rot="7751966">
            <a:off x="5654146" y="6014637"/>
            <a:ext cx="883707" cy="200526"/>
          </a:xfrm>
          <a:prstGeom prst="rect">
            <a:avLst/>
          </a:prstGeom>
          <a:solidFill>
            <a:schemeClr val="accent5">
              <a:lumMod val="20000"/>
              <a:lumOff val="80000"/>
              <a:alpha val="61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5F327D-ED03-4931-A220-6CD2409AB598}"/>
              </a:ext>
            </a:extLst>
          </p:cNvPr>
          <p:cNvSpPr/>
          <p:nvPr/>
        </p:nvSpPr>
        <p:spPr>
          <a:xfrm rot="8170196">
            <a:off x="5885565" y="714051"/>
            <a:ext cx="883707" cy="200526"/>
          </a:xfrm>
          <a:prstGeom prst="rect">
            <a:avLst/>
          </a:prstGeom>
          <a:solidFill>
            <a:schemeClr val="accent5">
              <a:lumMod val="20000"/>
              <a:lumOff val="80000"/>
              <a:alpha val="61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A054F9-C475-4755-9794-6A9F35D1B678}"/>
              </a:ext>
            </a:extLst>
          </p:cNvPr>
          <p:cNvSpPr/>
          <p:nvPr/>
        </p:nvSpPr>
        <p:spPr>
          <a:xfrm rot="13240057">
            <a:off x="11464383" y="3252837"/>
            <a:ext cx="883707" cy="200526"/>
          </a:xfrm>
          <a:prstGeom prst="rect">
            <a:avLst/>
          </a:prstGeom>
          <a:solidFill>
            <a:schemeClr val="accent5">
              <a:lumMod val="20000"/>
              <a:lumOff val="80000"/>
              <a:alpha val="61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DB12B6-6A6A-48FE-BA3C-7B698966D924}"/>
              </a:ext>
            </a:extLst>
          </p:cNvPr>
          <p:cNvSpPr/>
          <p:nvPr/>
        </p:nvSpPr>
        <p:spPr>
          <a:xfrm rot="13240057">
            <a:off x="8463483" y="5930193"/>
            <a:ext cx="883707" cy="200526"/>
          </a:xfrm>
          <a:prstGeom prst="rect">
            <a:avLst/>
          </a:prstGeom>
          <a:solidFill>
            <a:schemeClr val="accent5">
              <a:lumMod val="20000"/>
              <a:lumOff val="80000"/>
              <a:alpha val="61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4E6DF3-CD36-49E7-BBC9-8A429DBCCAF3}"/>
              </a:ext>
            </a:extLst>
          </p:cNvPr>
          <p:cNvGrpSpPr/>
          <p:nvPr/>
        </p:nvGrpSpPr>
        <p:grpSpPr>
          <a:xfrm>
            <a:off x="-307334" y="1723703"/>
            <a:ext cx="12806668" cy="3063279"/>
            <a:chOff x="-260510" y="4909544"/>
            <a:chExt cx="12806668" cy="306327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D68CBDE-09FE-4816-B329-3C7304CDE5D0}"/>
                </a:ext>
              </a:extLst>
            </p:cNvPr>
            <p:cNvSpPr/>
            <p:nvPr/>
          </p:nvSpPr>
          <p:spPr>
            <a:xfrm>
              <a:off x="-260510" y="4909544"/>
              <a:ext cx="12806668" cy="3063279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455108-F784-4210-9566-4C10A12633A2}"/>
                </a:ext>
              </a:extLst>
            </p:cNvPr>
            <p:cNvSpPr txBox="1"/>
            <p:nvPr/>
          </p:nvSpPr>
          <p:spPr>
            <a:xfrm>
              <a:off x="2358768" y="5351344"/>
              <a:ext cx="69429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비즈니스 모델 검증을 위한 인터뷰 진행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B820593-27B9-4FEA-A3F0-4C4DD4393B60}"/>
                </a:ext>
              </a:extLst>
            </p:cNvPr>
            <p:cNvSpPr txBox="1"/>
            <p:nvPr/>
          </p:nvSpPr>
          <p:spPr>
            <a:xfrm>
              <a:off x="1095597" y="6200613"/>
              <a:ext cx="988924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인터뷰 총 인원 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50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명 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(in-person : 22, video chat : 28, worst case: 1)</a:t>
              </a:r>
            </a:p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인터뷰 기간 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2020-05-21 ~ 2020-06-13</a:t>
              </a:r>
            </a:p>
            <a:p>
              <a:pPr algn="ctr"/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피인터뷰자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선정 기준 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: 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장기적 혹은 단기적 약물 </a:t>
              </a: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복용자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혹은 약물 복용자를 간호한 경험이 있는 자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약물 복용과 관련된 </a:t>
              </a: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피인터뷰자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개인의 경험과 생각을 중심적으로 인터뷰</a:t>
              </a:r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32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887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직선 연결선 32"/>
          <p:cNvCxnSpPr/>
          <p:nvPr/>
        </p:nvCxnSpPr>
        <p:spPr>
          <a:xfrm>
            <a:off x="3088640" y="393261"/>
            <a:ext cx="527731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FC95EB9-E253-475E-8D57-19666BB42288}"/>
              </a:ext>
            </a:extLst>
          </p:cNvPr>
          <p:cNvSpPr txBox="1"/>
          <p:nvPr/>
        </p:nvSpPr>
        <p:spPr>
          <a:xfrm>
            <a:off x="849312" y="66675"/>
            <a:ext cx="1930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Costumer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Discovery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52F910-3B94-474F-A604-76422D970E4B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10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3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">
            <a:extLst>
              <a:ext uri="{FF2B5EF4-FFF2-40B4-BE49-F238E27FC236}">
                <a16:creationId xmlns:a16="http://schemas.microsoft.com/office/drawing/2014/main" id="{D1C1535A-D6EA-42CF-9300-1E9E643B6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9420" y="5750719"/>
            <a:ext cx="27860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sz="105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12</a:t>
            </a:r>
            <a:endParaRPr lang="ko-KR" altLang="en-US" sz="105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17D035C1-68A5-4ACB-87B6-FE662E6C1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EF230A7-6EDE-4AFA-B486-F1261C090027}"/>
              </a:ext>
            </a:extLst>
          </p:cNvPr>
          <p:cNvSpPr/>
          <p:nvPr/>
        </p:nvSpPr>
        <p:spPr>
          <a:xfrm>
            <a:off x="4663354" y="1313966"/>
            <a:ext cx="2865292" cy="63083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현실에서의 인사이트</a:t>
            </a:r>
            <a:endParaRPr lang="ko-KR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BB3F99-90CF-48D0-A1B6-771A29483C69}"/>
              </a:ext>
            </a:extLst>
          </p:cNvPr>
          <p:cNvSpPr/>
          <p:nvPr/>
        </p:nvSpPr>
        <p:spPr>
          <a:xfrm>
            <a:off x="569447" y="2063782"/>
            <a:ext cx="5361569" cy="4597397"/>
          </a:xfrm>
          <a:prstGeom prst="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36CE68-48CF-42D9-8AD8-E94D47E90710}"/>
              </a:ext>
            </a:extLst>
          </p:cNvPr>
          <p:cNvSpPr/>
          <p:nvPr/>
        </p:nvSpPr>
        <p:spPr>
          <a:xfrm>
            <a:off x="6260986" y="2063781"/>
            <a:ext cx="5361569" cy="4597397"/>
          </a:xfrm>
          <a:prstGeom prst="rect">
            <a:avLst/>
          </a:prstGeom>
          <a:solidFill>
            <a:schemeClr val="bg1">
              <a:alpha val="5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</a:t>
            </a:r>
            <a:r>
              <a:rPr lang="ko-KR" altLang="en-US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질환의 심각성 </a:t>
            </a:r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</a:p>
          <a:p>
            <a:r>
              <a:rPr lang="ko-KR" altLang="en-US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 </a:t>
            </a:r>
            <a:r>
              <a:rPr lang="ko-KR" altLang="en-US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약의 복용시기를 잊어 버리면 심각한 증상이 나타나는 </a:t>
            </a:r>
            <a:endParaRPr lang="en-US" altLang="ko-KR" sz="1600" dirty="0">
              <a:ln w="0"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  </a:t>
            </a:r>
            <a:r>
              <a:rPr lang="ko-KR" altLang="en-US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질환들이 많음</a:t>
            </a:r>
            <a:endParaRPr lang="en-US" altLang="ko-KR" sz="1600" dirty="0">
              <a:ln w="0"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 w="0"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  2. </a:t>
            </a:r>
            <a:r>
              <a:rPr lang="ko-KR" altLang="en-US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건강관리의 필요성 </a:t>
            </a:r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</a:p>
          <a:p>
            <a:r>
              <a:rPr lang="ko-KR" altLang="en-US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  당뇨와 같은 만성질환들은 복용 뿐만 아니라 평소에 </a:t>
            </a:r>
            <a:endParaRPr lang="en-US" altLang="ko-KR" sz="1600" dirty="0">
              <a:ln w="0"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  </a:t>
            </a:r>
            <a:r>
              <a:rPr lang="ko-KR" altLang="en-US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운동이나 식단관리 등으로 꾸준히 건강을 챙겨야 하는 </a:t>
            </a:r>
            <a:endParaRPr lang="en-US" altLang="ko-KR" sz="1600" dirty="0">
              <a:ln w="0"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  </a:t>
            </a:r>
            <a:r>
              <a:rPr lang="ko-KR" altLang="en-US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경우가 많음</a:t>
            </a:r>
            <a:endParaRPr lang="en-US" altLang="ko-KR" sz="1600" dirty="0">
              <a:ln w="0"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sz="1600" dirty="0">
              <a:ln w="0"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  3. </a:t>
            </a:r>
            <a:r>
              <a:rPr lang="ko-KR" altLang="en-US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정보획득의 필요성 </a:t>
            </a:r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</a:p>
          <a:p>
            <a:r>
              <a:rPr lang="ko-KR" altLang="en-US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  적극적으로 찾아보고 의사에게 물어보지 않는 이상</a:t>
            </a:r>
            <a:r>
              <a:rPr lang="en-US" altLang="ko-KR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</a:p>
          <a:p>
            <a:r>
              <a:rPr lang="en-US" altLang="ko-KR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  </a:t>
            </a:r>
            <a:r>
              <a:rPr lang="ko-KR" altLang="en-US" sz="1600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정확한 정보를 획득하기 어려움</a:t>
            </a:r>
            <a:endParaRPr lang="en-US" altLang="ko-KR" sz="1600" dirty="0">
              <a:ln w="0"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2C6341-B36C-4158-8A88-965240530556}"/>
              </a:ext>
            </a:extLst>
          </p:cNvPr>
          <p:cNvSpPr/>
          <p:nvPr/>
        </p:nvSpPr>
        <p:spPr>
          <a:xfrm>
            <a:off x="597694" y="2592764"/>
            <a:ext cx="510151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</a:t>
            </a: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식사 기준 약 복용의 어려움 </a:t>
            </a:r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</a:p>
          <a:p>
            <a:pPr lvl="1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식전 약의 경우 식후보다 기억하기 어려우며 아침을 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거르거나 과음을 할 경우 아침 약을 복용하기 어려움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주기적 약 복용이 필수인 만성질환 </a:t>
            </a:r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당뇨약과 호르몬제같은 만성질환용 약은 한 번만 깜빡해도 크게 변화가 생기기에 주기적 복용 습관이 필요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endParaRPr lang="en-US" altLang="ko-KR" sz="16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endParaRPr lang="en-US" altLang="ko-KR" sz="16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3. </a:t>
            </a: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예방 차원에서 꾸준한 복용이 필요한 경우 </a:t>
            </a:r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노년의 경우 언제든 아플 수 있다는 것을 유념에 두고 있으며 이를 방지하기 위해 아프지 않더라도 필요에 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의해 약을 복용함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528B0E-D633-47EB-92B3-FA19749F92F0}"/>
              </a:ext>
            </a:extLst>
          </p:cNvPr>
          <p:cNvSpPr/>
          <p:nvPr/>
        </p:nvSpPr>
        <p:spPr>
          <a:xfrm>
            <a:off x="7838216" y="902381"/>
            <a:ext cx="380535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u="sng" dirty="0">
                <a:ln w="0"/>
                <a:solidFill>
                  <a:schemeClr val="accent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장기적으로</a:t>
            </a:r>
            <a:r>
              <a:rPr lang="ko-KR" altLang="en-US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약을 복용하는 사람들은</a:t>
            </a:r>
            <a:endParaRPr lang="en-US" altLang="ko-KR" b="1" dirty="0">
              <a:ln w="0"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ko-KR" altLang="en-US" b="1" u="sng" dirty="0">
                <a:ln w="0"/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본인의 질환 관련 정보</a:t>
            </a:r>
            <a:r>
              <a:rPr lang="ko-KR" altLang="en-US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</a:t>
            </a:r>
            <a:endParaRPr lang="en-US" altLang="ko-KR" b="1" dirty="0">
              <a:ln w="0"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ko-KR" altLang="en-US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얻고 싶어할 것이다</a:t>
            </a:r>
            <a:r>
              <a:rPr lang="en-US" altLang="ko-KR" sz="2200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9E9FA2-A871-49E8-B2BB-E1FAF2AB013C}"/>
              </a:ext>
            </a:extLst>
          </p:cNvPr>
          <p:cNvSpPr/>
          <p:nvPr/>
        </p:nvSpPr>
        <p:spPr>
          <a:xfrm>
            <a:off x="655213" y="964728"/>
            <a:ext cx="35057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>
                <a:ln w="0"/>
                <a:solidFill>
                  <a:schemeClr val="accent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장기적으로</a:t>
            </a:r>
            <a:r>
              <a:rPr lang="ko-KR" altLang="en-US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약을 복용하는 사람들은 </a:t>
            </a:r>
            <a:r>
              <a:rPr lang="ko-KR" altLang="en-US" b="1" u="sng" dirty="0">
                <a:ln w="0"/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복용 시각을 잊지 않기 위해 </a:t>
            </a:r>
            <a:endParaRPr lang="en-US" altLang="ko-KR" b="1" u="sng" dirty="0">
              <a:ln w="0"/>
              <a:solidFill>
                <a:schemeClr val="accent5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ko-KR" altLang="en-US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도움을 받고 싶을 것이다</a:t>
            </a:r>
            <a:r>
              <a:rPr lang="en-US" altLang="ko-KR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70781B-0464-43C8-B5EF-17024A72EE5A}"/>
              </a:ext>
            </a:extLst>
          </p:cNvPr>
          <p:cNvSpPr/>
          <p:nvPr/>
        </p:nvSpPr>
        <p:spPr>
          <a:xfrm>
            <a:off x="6598468" y="2701081"/>
            <a:ext cx="4848225" cy="34651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04E2C4-2D1E-49C1-B23C-39E44FD97EE7}"/>
              </a:ext>
            </a:extLst>
          </p:cNvPr>
          <p:cNvSpPr/>
          <p:nvPr/>
        </p:nvSpPr>
        <p:spPr>
          <a:xfrm>
            <a:off x="950447" y="2592764"/>
            <a:ext cx="4848225" cy="34651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A8A604-0B07-46F3-81C8-3BBE997E30CB}"/>
              </a:ext>
            </a:extLst>
          </p:cNvPr>
          <p:cNvSpPr/>
          <p:nvPr/>
        </p:nvSpPr>
        <p:spPr>
          <a:xfrm>
            <a:off x="7545794" y="683966"/>
            <a:ext cx="4114309" cy="12915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F35F62-CCF6-4401-98BA-96021EF0B745}"/>
              </a:ext>
            </a:extLst>
          </p:cNvPr>
          <p:cNvSpPr/>
          <p:nvPr/>
        </p:nvSpPr>
        <p:spPr>
          <a:xfrm>
            <a:off x="508605" y="863990"/>
            <a:ext cx="4114309" cy="116343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887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직선 연결선 33"/>
          <p:cNvCxnSpPr/>
          <p:nvPr/>
        </p:nvCxnSpPr>
        <p:spPr>
          <a:xfrm>
            <a:off x="3088640" y="393261"/>
            <a:ext cx="527731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52372BA-E840-4A5A-958C-96306524F605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Costumer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Discovery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Hypothesis 1&amp;2</a:t>
            </a:r>
            <a:endParaRPr lang="ko-KR" altLang="en-US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62186-7FB8-4B4C-9DAB-799AF2C59A9E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11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15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36CE68-48CF-42D9-8AD8-E94D47E90710}"/>
              </a:ext>
            </a:extLst>
          </p:cNvPr>
          <p:cNvSpPr/>
          <p:nvPr/>
        </p:nvSpPr>
        <p:spPr>
          <a:xfrm>
            <a:off x="6260986" y="2063781"/>
            <a:ext cx="5361569" cy="4597397"/>
          </a:xfrm>
          <a:prstGeom prst="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600" b="1" dirty="0">
              <a:ln w="0"/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1. </a:t>
            </a:r>
            <a:r>
              <a:rPr lang="ko-KR" altLang="en-US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복약지도의 필요성 </a:t>
            </a:r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endParaRPr lang="en-US" altLang="ko-KR" sz="1600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</a:t>
            </a:r>
            <a:r>
              <a:rPr lang="ko-KR" altLang="en-US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질환에 따라 그리고 환자의 상태에 따라 처방 받는 약도 </a:t>
            </a:r>
            <a:endParaRPr lang="en-US" altLang="ko-KR" sz="1600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</a:t>
            </a:r>
            <a:r>
              <a:rPr lang="ko-KR" altLang="en-US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달라지며 이에 대해 정확한 지도를 받고 싶음</a:t>
            </a:r>
            <a:endParaRPr lang="en-US" altLang="ko-KR" sz="1600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sz="1600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sz="1600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b="1" dirty="0">
                <a:ln w="0"/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</a:t>
            </a:r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ko-KR" altLang="en-US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정보 복기의 필요성</a:t>
            </a:r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</a:p>
          <a:p>
            <a:r>
              <a:rPr lang="ko-KR" altLang="en-US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의사와 약사로부터 효능과 부작용에 대해서 충분한 설명을</a:t>
            </a:r>
            <a:endParaRPr lang="en-US" altLang="ko-KR" sz="1600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</a:t>
            </a:r>
            <a:r>
              <a:rPr lang="ko-KR" altLang="en-US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들으나 한 번에 많은 정보가 쏟아지며 반복해서 듣지 </a:t>
            </a:r>
            <a:endParaRPr lang="en-US" altLang="ko-KR" sz="1600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</a:t>
            </a:r>
            <a:r>
              <a:rPr lang="ko-KR" altLang="en-US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못해 기억하기 어려워함</a:t>
            </a:r>
            <a:endParaRPr lang="en-US" altLang="ko-KR" sz="1600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sz="1600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3. </a:t>
            </a:r>
            <a:r>
              <a:rPr lang="ko-KR" altLang="en-US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오남용의 가능성 </a:t>
            </a:r>
            <a:r>
              <a:rPr lang="en-US" altLang="ko-KR" sz="1600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</a:p>
          <a:p>
            <a:r>
              <a:rPr lang="ko-KR" altLang="en-US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약에 대한 내성을 걱정하여 임의로 약물 복용을 중단하거나</a:t>
            </a:r>
            <a:r>
              <a:rPr lang="en-US" altLang="ko-KR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</a:t>
            </a:r>
          </a:p>
          <a:p>
            <a:r>
              <a:rPr lang="en-US" altLang="ko-KR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</a:t>
            </a:r>
            <a:r>
              <a:rPr lang="ko-KR" altLang="en-US" sz="1600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제대로 챙겨 먹지 못해 약효를 받지 못하는 일이 생김</a:t>
            </a:r>
            <a:endParaRPr lang="en-US" altLang="ko-KR" sz="1600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BB3F99-90CF-48D0-A1B6-771A29483C69}"/>
              </a:ext>
            </a:extLst>
          </p:cNvPr>
          <p:cNvSpPr/>
          <p:nvPr/>
        </p:nvSpPr>
        <p:spPr>
          <a:xfrm>
            <a:off x="569447" y="2063782"/>
            <a:ext cx="5361569" cy="4597397"/>
          </a:xfrm>
          <a:prstGeom prst="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D1C1535A-D6EA-42CF-9300-1E9E643B6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9420" y="5750719"/>
            <a:ext cx="27860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sz="105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12</a:t>
            </a:r>
            <a:endParaRPr lang="ko-KR" altLang="en-US" sz="105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EF230A7-6EDE-4AFA-B486-F1261C090027}"/>
              </a:ext>
            </a:extLst>
          </p:cNvPr>
          <p:cNvSpPr/>
          <p:nvPr/>
        </p:nvSpPr>
        <p:spPr>
          <a:xfrm>
            <a:off x="4663354" y="1313966"/>
            <a:ext cx="2865292" cy="63083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현실에서의 인사이트</a:t>
            </a:r>
            <a:endParaRPr lang="ko-KR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0AEEEE-9130-4973-924C-70C1C5372A77}"/>
              </a:ext>
            </a:extLst>
          </p:cNvPr>
          <p:cNvSpPr/>
          <p:nvPr/>
        </p:nvSpPr>
        <p:spPr>
          <a:xfrm>
            <a:off x="432427" y="2715874"/>
            <a:ext cx="528606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</a:t>
            </a: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부작용 경험</a:t>
            </a:r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</a:p>
          <a:p>
            <a:pPr lvl="1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복용 사실을 잊고 연달아 복용했다가 구토했던 경험이 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있는 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피인터뷰자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복약 지도를 필요로 함</a:t>
            </a:r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</a:p>
          <a:p>
            <a:pPr lvl="1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누군가 자극만 해주어도 먹어야 한다는 자각이 생기는데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혼자 있을 때는 복약을 해야 하는 것을 잊을 때가 있음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3. </a:t>
            </a: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약을 챙겨 먹는 스트레스</a:t>
            </a:r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젊은 층에서 약을 제시간에 챙겨 먹지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못했을 때 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발생하는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스트레스를 최대한 회피하려는 성향을 보임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42D333-F7ED-4E3D-95BC-3711A66B3353}"/>
              </a:ext>
            </a:extLst>
          </p:cNvPr>
          <p:cNvSpPr/>
          <p:nvPr/>
        </p:nvSpPr>
        <p:spPr>
          <a:xfrm>
            <a:off x="548431" y="963936"/>
            <a:ext cx="36824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>
                <a:ln w="0"/>
                <a:solidFill>
                  <a:schemeClr val="accent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단기적으로</a:t>
            </a:r>
            <a:r>
              <a:rPr lang="ko-KR" altLang="en-US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약을 복용하는 사람들은 </a:t>
            </a:r>
            <a:r>
              <a:rPr lang="ko-KR" altLang="en-US" b="1" u="sng" dirty="0">
                <a:ln w="0"/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복용 시각을 잊지 않기 위해 </a:t>
            </a:r>
            <a:r>
              <a:rPr lang="ko-KR" altLang="en-US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도움을 받고 싶을 것이다</a:t>
            </a:r>
            <a:r>
              <a:rPr lang="en-US" altLang="ko-KR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04DA00-7BA6-48AB-BE5D-87A9B0BEDED5}"/>
              </a:ext>
            </a:extLst>
          </p:cNvPr>
          <p:cNvSpPr/>
          <p:nvPr/>
        </p:nvSpPr>
        <p:spPr>
          <a:xfrm>
            <a:off x="8020207" y="963936"/>
            <a:ext cx="36233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u="sng" dirty="0">
                <a:ln w="0"/>
                <a:solidFill>
                  <a:schemeClr val="accent6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단기적으로</a:t>
            </a:r>
            <a:r>
              <a:rPr lang="ko-KR" altLang="en-US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약을 복용하는 사람들은 </a:t>
            </a:r>
            <a:r>
              <a:rPr lang="ko-KR" altLang="en-US" b="1" u="sng" dirty="0">
                <a:ln w="0"/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약물의 오남용</a:t>
            </a:r>
            <a:r>
              <a:rPr lang="ko-KR" altLang="en-US" b="1" dirty="0">
                <a:ln w="0"/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걱정 없이 </a:t>
            </a:r>
            <a:endParaRPr lang="en-US" altLang="ko-KR" b="1" dirty="0">
              <a:ln w="0"/>
              <a:solidFill>
                <a:schemeClr val="accent5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ko-KR" altLang="en-US" b="1" dirty="0">
                <a:ln w="0"/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약을 복용하고</a:t>
            </a:r>
            <a:r>
              <a:rPr lang="ko-KR" altLang="en-US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싶을 것이다</a:t>
            </a:r>
            <a:r>
              <a:rPr lang="en-US" altLang="ko-KR" b="1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5F947D-D7DD-4878-9795-57791F8B342F}"/>
              </a:ext>
            </a:extLst>
          </p:cNvPr>
          <p:cNvSpPr/>
          <p:nvPr/>
        </p:nvSpPr>
        <p:spPr>
          <a:xfrm>
            <a:off x="6517657" y="2865504"/>
            <a:ext cx="4848225" cy="34651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C0A494-7261-4C95-AB05-C929E27CD764}"/>
              </a:ext>
            </a:extLst>
          </p:cNvPr>
          <p:cNvSpPr/>
          <p:nvPr/>
        </p:nvSpPr>
        <p:spPr>
          <a:xfrm>
            <a:off x="950447" y="2656378"/>
            <a:ext cx="4848225" cy="34651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7AB4CD-8A09-4A3A-B1BC-3F0CA29DCD79}"/>
              </a:ext>
            </a:extLst>
          </p:cNvPr>
          <p:cNvSpPr/>
          <p:nvPr/>
        </p:nvSpPr>
        <p:spPr>
          <a:xfrm>
            <a:off x="7858616" y="595705"/>
            <a:ext cx="4114309" cy="12915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54E7B7-FE32-41E7-B654-13C8D78776C8}"/>
              </a:ext>
            </a:extLst>
          </p:cNvPr>
          <p:cNvSpPr/>
          <p:nvPr/>
        </p:nvSpPr>
        <p:spPr>
          <a:xfrm>
            <a:off x="384060" y="812482"/>
            <a:ext cx="4114309" cy="116343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887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3088640" y="393261"/>
            <a:ext cx="527731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>
            <a:extLst>
              <a:ext uri="{FF2B5EF4-FFF2-40B4-BE49-F238E27FC236}">
                <a16:creationId xmlns:a16="http://schemas.microsoft.com/office/drawing/2014/main" id="{96677C11-2105-491F-A961-07F531290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27A472-F9DD-4567-B93C-83B4BC51A23C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Costumer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Discovery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Hypothesis 1&amp;2</a:t>
            </a:r>
            <a:endParaRPr lang="ko-KR" altLang="en-US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4E66DD-B113-40DC-894B-694C9A721F1C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12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1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156F8E-51C1-475A-B7C9-94F6EBA6F6F3}"/>
              </a:ext>
            </a:extLst>
          </p:cNvPr>
          <p:cNvSpPr/>
          <p:nvPr/>
        </p:nvSpPr>
        <p:spPr>
          <a:xfrm>
            <a:off x="7517541" y="1030658"/>
            <a:ext cx="2971483" cy="405802"/>
          </a:xfrm>
          <a:prstGeom prst="roundRect">
            <a:avLst/>
          </a:prstGeom>
          <a:solidFill>
            <a:schemeClr val="tx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단기적 약 </a:t>
            </a:r>
            <a:r>
              <a:rPr lang="ko-KR" altLang="en-US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복용자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E71F480-891A-4BD2-ACED-3616091893B9}"/>
              </a:ext>
            </a:extLst>
          </p:cNvPr>
          <p:cNvSpPr/>
          <p:nvPr/>
        </p:nvSpPr>
        <p:spPr>
          <a:xfrm>
            <a:off x="1518210" y="1098150"/>
            <a:ext cx="2971483" cy="405802"/>
          </a:xfrm>
          <a:prstGeom prst="roundRect">
            <a:avLst/>
          </a:prstGeom>
          <a:solidFill>
            <a:schemeClr val="tx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장기적 약 </a:t>
            </a:r>
            <a:r>
              <a:rPr lang="ko-KR" altLang="en-US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복용자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BB942E-1B80-4D7B-863D-B282AE7E3429}"/>
              </a:ext>
            </a:extLst>
          </p:cNvPr>
          <p:cNvSpPr/>
          <p:nvPr/>
        </p:nvSpPr>
        <p:spPr>
          <a:xfrm>
            <a:off x="1659208" y="894677"/>
            <a:ext cx="59531" cy="24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12롯데마트드림Bold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7E6E8AA-BBC2-4B57-B4C0-485A7131F714}"/>
              </a:ext>
            </a:extLst>
          </p:cNvPr>
          <p:cNvSpPr/>
          <p:nvPr/>
        </p:nvSpPr>
        <p:spPr>
          <a:xfrm>
            <a:off x="1001398" y="1610686"/>
            <a:ext cx="4137584" cy="4756556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6A8F3BB-0D2D-4874-ABB8-3653AF002B36}"/>
              </a:ext>
            </a:extLst>
          </p:cNvPr>
          <p:cNvSpPr/>
          <p:nvPr/>
        </p:nvSpPr>
        <p:spPr>
          <a:xfrm>
            <a:off x="6934491" y="1610686"/>
            <a:ext cx="4137584" cy="4756556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F89A03-FB3C-49CF-B252-23E29D634DF1}"/>
              </a:ext>
            </a:extLst>
          </p:cNvPr>
          <p:cNvSpPr/>
          <p:nvPr/>
        </p:nvSpPr>
        <p:spPr>
          <a:xfrm>
            <a:off x="7266178" y="2696302"/>
            <a:ext cx="34742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약의</a:t>
            </a:r>
            <a:r>
              <a:rPr lang="ko-KR" altLang="en-US" dirty="0"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복용 시각을 </a:t>
            </a:r>
            <a:endParaRPr lang="en-US" altLang="ko-KR" dirty="0">
              <a:solidFill>
                <a:schemeClr val="accent5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상기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시켜 줄 수 있는 서비스가 필요</a:t>
            </a:r>
            <a:endParaRPr lang="en-US" altLang="ko-KR" dirty="0">
              <a:ln w="0"/>
              <a:solidFill>
                <a:schemeClr val="accent5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ln w="0"/>
              <a:solidFill>
                <a:schemeClr val="accent5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ln w="0"/>
              <a:solidFill>
                <a:schemeClr val="accent5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ln w="0"/>
              <a:solidFill>
                <a:schemeClr val="accent5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ln w="0"/>
              <a:solidFill>
                <a:schemeClr val="accent5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약물 정보를 명확히 전달받고</a:t>
            </a:r>
            <a:r>
              <a:rPr lang="en-US" altLang="ko-KR" dirty="0">
                <a:ln w="0"/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</a:p>
          <a:p>
            <a:pPr algn="ctr"/>
            <a:r>
              <a:rPr lang="ko-KR" altLang="en-US" dirty="0">
                <a:ln w="0"/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이에 대해 인지할 수 있도록</a:t>
            </a:r>
            <a:r>
              <a:rPr lang="ko-KR" altLang="en-US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하는</a:t>
            </a:r>
            <a:endParaRPr lang="en-US" altLang="ko-KR" dirty="0">
              <a:ln w="0"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서비스 필요</a:t>
            </a:r>
            <a:r>
              <a:rPr lang="en-US" altLang="ko-KR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ED6A46-12CC-4DF8-804B-9B89D9651C58}"/>
              </a:ext>
            </a:extLst>
          </p:cNvPr>
          <p:cNvSpPr/>
          <p:nvPr/>
        </p:nvSpPr>
        <p:spPr>
          <a:xfrm>
            <a:off x="1330975" y="2696302"/>
            <a:ext cx="34724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약의</a:t>
            </a:r>
            <a:r>
              <a:rPr lang="ko-KR" altLang="en-US" dirty="0"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복용 시각을 </a:t>
            </a:r>
            <a:endParaRPr lang="en-US" altLang="ko-KR" dirty="0">
              <a:solidFill>
                <a:schemeClr val="accent5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상기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시켜줄</a:t>
            </a:r>
            <a:r>
              <a:rPr lang="ko-KR" altLang="en-US" dirty="0"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수 있는 서비스가 필요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질환에 대한 정보를 명쾌하게 얻고</a:t>
            </a:r>
            <a:endParaRPr lang="en-US" altLang="ko-KR" dirty="0">
              <a:ln w="0"/>
              <a:solidFill>
                <a:schemeClr val="accent5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관리</a:t>
            </a:r>
            <a:r>
              <a:rPr lang="ko-KR" altLang="en-US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할 수 있는 서비스 필요</a:t>
            </a:r>
            <a:r>
              <a:rPr lang="en-US" altLang="ko-KR" dirty="0">
                <a:ln w="0"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6047C0-8A46-4DB5-8579-B3BB679BE1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33" y="785964"/>
            <a:ext cx="771355" cy="7713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BE1914-7E96-4405-A496-69BF5D1A4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92" y="769390"/>
            <a:ext cx="771355" cy="771355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887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088640" y="393261"/>
            <a:ext cx="527731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">
            <a:extLst>
              <a:ext uri="{FF2B5EF4-FFF2-40B4-BE49-F238E27FC236}">
                <a16:creationId xmlns:a16="http://schemas.microsoft.com/office/drawing/2014/main" id="{C168D4B3-C8BF-4762-A55E-B8AD754B1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7819E-8E36-4BCB-88DF-6ECA2282E875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Costumer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Discovery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Ah-Ha! Moment</a:t>
            </a:r>
            <a:endParaRPr lang="ko-KR" altLang="en-US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20430-C917-48C0-A2E6-30433A3F557C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13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87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2">
            <a:extLst>
              <a:ext uri="{FF2B5EF4-FFF2-40B4-BE49-F238E27FC236}">
                <a16:creationId xmlns:a16="http://schemas.microsoft.com/office/drawing/2014/main" id="{04CF025D-78B7-470C-95FC-949E36AA7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839974"/>
              </p:ext>
            </p:extLst>
          </p:nvPr>
        </p:nvGraphicFramePr>
        <p:xfrm>
          <a:off x="732027" y="847004"/>
          <a:ext cx="10727946" cy="576012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145589">
                  <a:extLst>
                    <a:ext uri="{9D8B030D-6E8A-4147-A177-3AD203B41FA5}">
                      <a16:colId xmlns:a16="http://schemas.microsoft.com/office/drawing/2014/main" val="2168541271"/>
                    </a:ext>
                  </a:extLst>
                </a:gridCol>
                <a:gridCol w="2145589">
                  <a:extLst>
                    <a:ext uri="{9D8B030D-6E8A-4147-A177-3AD203B41FA5}">
                      <a16:colId xmlns:a16="http://schemas.microsoft.com/office/drawing/2014/main" val="382312759"/>
                    </a:ext>
                  </a:extLst>
                </a:gridCol>
                <a:gridCol w="1072795">
                  <a:extLst>
                    <a:ext uri="{9D8B030D-6E8A-4147-A177-3AD203B41FA5}">
                      <a16:colId xmlns:a16="http://schemas.microsoft.com/office/drawing/2014/main" val="2807522146"/>
                    </a:ext>
                  </a:extLst>
                </a:gridCol>
                <a:gridCol w="1072795">
                  <a:extLst>
                    <a:ext uri="{9D8B030D-6E8A-4147-A177-3AD203B41FA5}">
                      <a16:colId xmlns:a16="http://schemas.microsoft.com/office/drawing/2014/main" val="3022527886"/>
                    </a:ext>
                  </a:extLst>
                </a:gridCol>
                <a:gridCol w="2145589">
                  <a:extLst>
                    <a:ext uri="{9D8B030D-6E8A-4147-A177-3AD203B41FA5}">
                      <a16:colId xmlns:a16="http://schemas.microsoft.com/office/drawing/2014/main" val="815269893"/>
                    </a:ext>
                  </a:extLst>
                </a:gridCol>
                <a:gridCol w="2145589">
                  <a:extLst>
                    <a:ext uri="{9D8B030D-6E8A-4147-A177-3AD203B41FA5}">
                      <a16:colId xmlns:a16="http://schemas.microsoft.com/office/drawing/2014/main" val="2998562915"/>
                    </a:ext>
                  </a:extLst>
                </a:gridCol>
              </a:tblGrid>
              <a:tr h="41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Key Partners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Key Activities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Value Propositions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Customer Relationships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Customer Segments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223375"/>
                  </a:ext>
                </a:extLst>
              </a:tr>
              <a:tr h="18279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협업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&gt; 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제휴 가능한 </a:t>
                      </a:r>
                      <a:endParaRPr lang="en-US" altLang="ko-KR" sz="130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건강관리 앱 업체</a:t>
                      </a:r>
                    </a:p>
                    <a:p>
                      <a:pPr algn="ctr" latinLnBrk="1"/>
                      <a:endParaRPr lang="en-US" altLang="ko-KR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정보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&gt;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의료인 및 변호인 자문</a:t>
                      </a:r>
                    </a:p>
                    <a:p>
                      <a:pPr algn="ctr" latinLnBrk="1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유통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&gt;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앱 판매 플랫폼</a:t>
                      </a:r>
                    </a:p>
                    <a:p>
                      <a:pPr algn="ctr" latinLnBrk="1"/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홍보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&gt; 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online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쇼핑사이트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지속적 앱 업데이트를 위한 웹 페이지 개발</a:t>
                      </a: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0070C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기능 제공을 위한 </a:t>
                      </a:r>
                      <a:endParaRPr lang="en-US" altLang="ko-KR" sz="1200" b="1" dirty="0">
                        <a:solidFill>
                          <a:srgbClr val="0070C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0070C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전용 앱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단기적 약 복용자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들은 </a:t>
                      </a:r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복용 시각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잊지 않기 위해 </a:t>
                      </a:r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도움을 받고 싶을 것이다</a:t>
                      </a:r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단기적 약 복용자들은</a:t>
                      </a:r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약물 오남용 걱정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없이 </a:t>
                      </a:r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살고 싶을 것이다</a:t>
                      </a:r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장기적 약 복용 만성질환자들은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복용 시각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잊지 않고 </a:t>
                      </a:r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약을 먹고 싶을 것이다</a:t>
                      </a:r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장기적 약 복용 만성질환자들은 본인의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질환에 관련된 정보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를 얻고 싶어할 것이다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타 서비스와 연동 확대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피드백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불편사항 접수 및 이를 반영한 즉각적 업그레이드</a:t>
                      </a: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SNS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사용후기와 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PPL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활용한 홍보</a:t>
                      </a: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약국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영양제 판매기업과의 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협력을 통한 홍보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장기적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단기적으로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복약하는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사람들 중 복용 자체에 대해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불안감을 갖거나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복용방법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부작용에 대한 </a:t>
                      </a:r>
                      <a:endParaRPr lang="en-US" altLang="ko-KR" sz="1200" b="1" i="0" u="none" strike="noStrike" kern="1200" dirty="0">
                        <a:solidFill>
                          <a:srgbClr val="0070C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걱정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이 있는 고객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장기적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단기적으로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복약하는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사람들 중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복약을 잊지 않도록 도와주는 것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이 필요한 고객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7519"/>
                  </a:ext>
                </a:extLst>
              </a:tr>
              <a:tr h="345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Key Resources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Channels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917336"/>
                  </a:ext>
                </a:extLst>
              </a:tr>
              <a:tr h="13479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개발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마케팅 비용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인터페이스 디자이너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앱 개발자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기업 컨설턴트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Offline-indirect: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약국과의 협업을 통한 홍보</a:t>
                      </a: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Online-indirect: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인터넷 활용이 가능한 연령층을 위한 인터넷 판매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3258"/>
                  </a:ext>
                </a:extLst>
              </a:tr>
              <a:tr h="3454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Cost Structure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Revenue Streams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881221"/>
                  </a:ext>
                </a:extLst>
              </a:tr>
              <a:tr h="14761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중앙 서버 및 데이터베이스 유지비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온라인 유통비용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홍보 및 판촉 비용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앱 개발 비용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제품 개발 및 판매 인력과 회사 운영비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구독형 서비스 제공을 위한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in-application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결제</a:t>
                      </a: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앱 내의 광고 수수료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330501"/>
                  </a:ext>
                </a:extLst>
              </a:tr>
            </a:tbl>
          </a:graphicData>
        </a:graphic>
      </p:graphicFrame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062485D1-25EF-44E3-9363-AE4F0EE947D1}"/>
              </a:ext>
            </a:extLst>
          </p:cNvPr>
          <p:cNvSpPr/>
          <p:nvPr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988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3088640" y="393261"/>
            <a:ext cx="614541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">
            <a:extLst>
              <a:ext uri="{FF2B5EF4-FFF2-40B4-BE49-F238E27FC236}">
                <a16:creationId xmlns:a16="http://schemas.microsoft.com/office/drawing/2014/main" id="{C85DA0C5-B2CA-4F9F-9B9D-A05CD579A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84D0E-BE0F-4A71-A898-C7CF43ABD640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Revised BMC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568B09-D3D5-4B5B-811F-A937754B21F1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14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133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25FDB09-FB1B-4963-9D66-749556E3F41A}"/>
              </a:ext>
            </a:extLst>
          </p:cNvPr>
          <p:cNvSpPr/>
          <p:nvPr/>
        </p:nvSpPr>
        <p:spPr>
          <a:xfrm>
            <a:off x="8297016" y="3232472"/>
            <a:ext cx="3667122" cy="1881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 w="0"/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직관적</a:t>
            </a: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이며 </a:t>
            </a:r>
            <a:r>
              <a:rPr lang="ko-KR" altLang="en-US" sz="1600" dirty="0">
                <a:ln w="0"/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간편하게 </a:t>
            </a:r>
            <a:endParaRPr lang="en-US" altLang="ko-KR" sz="1600" dirty="0">
              <a:ln w="0"/>
              <a:solidFill>
                <a:srgbClr val="0070C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건강을 관리하고 싶음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신경 쓰지 않아도 </a:t>
            </a:r>
            <a:r>
              <a:rPr lang="ko-KR" altLang="en-US" sz="1600" dirty="0">
                <a:ln w="0"/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자동으로 </a:t>
            </a:r>
            <a:endParaRPr lang="en-US" altLang="ko-KR" sz="1600" dirty="0">
              <a:ln w="0"/>
              <a:solidFill>
                <a:srgbClr val="0070C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 w="0"/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건강을 관리해주는 시스템</a:t>
            </a: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을 원함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549F25-5EDD-485E-9F3E-BFFDD1EE4ED4}"/>
              </a:ext>
            </a:extLst>
          </p:cNvPr>
          <p:cNvSpPr/>
          <p:nvPr/>
        </p:nvSpPr>
        <p:spPr>
          <a:xfrm>
            <a:off x="4230581" y="4625855"/>
            <a:ext cx="3667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하드웨어 기기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를 통한 </a:t>
            </a:r>
            <a:endParaRPr lang="en-US" altLang="ko-KR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복약 </a:t>
            </a:r>
            <a:r>
              <a:rPr lang="ko-KR" altLang="en-US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알림</a:t>
            </a:r>
            <a:r>
              <a:rPr lang="en-US" altLang="ko-KR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및</a:t>
            </a:r>
            <a:r>
              <a:rPr lang="ko-KR" altLang="en-US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내원 일정 알림</a:t>
            </a:r>
            <a:endParaRPr lang="en-US" altLang="ko-KR" dirty="0">
              <a:solidFill>
                <a:srgbClr val="0070C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endParaRPr lang="ko-KR" altLang="en-US" b="1" dirty="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C62E1F4-8EF0-4948-87A1-1007B19F9B37}"/>
              </a:ext>
            </a:extLst>
          </p:cNvPr>
          <p:cNvGrpSpPr/>
          <p:nvPr/>
        </p:nvGrpSpPr>
        <p:grpSpPr>
          <a:xfrm>
            <a:off x="4189354" y="3004730"/>
            <a:ext cx="3818014" cy="1011335"/>
            <a:chOff x="4309783" y="3003360"/>
            <a:chExt cx="3818014" cy="1011335"/>
          </a:xfrm>
        </p:grpSpPr>
        <p:grpSp>
          <p:nvGrpSpPr>
            <p:cNvPr id="38" name="그룹 133">
              <a:extLst>
                <a:ext uri="{FF2B5EF4-FFF2-40B4-BE49-F238E27FC236}">
                  <a16:creationId xmlns:a16="http://schemas.microsoft.com/office/drawing/2014/main" id="{138B4C1B-E8A4-42A4-9455-B7FF53AD54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7507" y="3003360"/>
              <a:ext cx="1770290" cy="983395"/>
              <a:chOff x="5957007" y="1523540"/>
              <a:chExt cx="3614980" cy="2218068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4F11A2FB-3302-4B29-A7E5-E64B8B314449}"/>
                  </a:ext>
                </a:extLst>
              </p:cNvPr>
              <p:cNvSpPr/>
              <p:nvPr/>
            </p:nvSpPr>
            <p:spPr bwMode="auto">
              <a:xfrm>
                <a:off x="5957007" y="1523540"/>
                <a:ext cx="3614980" cy="2218068"/>
              </a:xfrm>
              <a:prstGeom prst="roundRect">
                <a:avLst>
                  <a:gd name="adj" fmla="val 35"/>
                </a:avLst>
              </a:prstGeom>
              <a:scene3d>
                <a:camera prst="orthographicFront"/>
                <a:lightRig rig="threePt" dir="t"/>
              </a:scene3d>
              <a:sp3d>
                <a:bevelT w="254000" h="635000" prst="angle"/>
                <a:bevelB prst="angle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F420725B-C80E-4914-B11F-4471B050A64F}"/>
                  </a:ext>
                </a:extLst>
              </p:cNvPr>
              <p:cNvSpPr/>
              <p:nvPr/>
            </p:nvSpPr>
            <p:spPr bwMode="auto">
              <a:xfrm>
                <a:off x="6403736" y="3645408"/>
                <a:ext cx="364437" cy="5989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12F79233-9CFB-4848-9DA4-760A277BD763}"/>
                  </a:ext>
                </a:extLst>
              </p:cNvPr>
              <p:cNvSpPr/>
              <p:nvPr/>
            </p:nvSpPr>
            <p:spPr bwMode="auto">
              <a:xfrm>
                <a:off x="8780414" y="3645408"/>
                <a:ext cx="364437" cy="5989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2AAD0CE-1D2A-43C5-AC30-72E6C1460FA7}"/>
                  </a:ext>
                </a:extLst>
              </p:cNvPr>
              <p:cNvSpPr/>
              <p:nvPr/>
            </p:nvSpPr>
            <p:spPr bwMode="auto">
              <a:xfrm>
                <a:off x="8000597" y="3645408"/>
                <a:ext cx="362477" cy="5989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3A36D1B5-D3EA-4429-B9E4-C193E51376D7}"/>
                  </a:ext>
                </a:extLst>
              </p:cNvPr>
              <p:cNvSpPr/>
              <p:nvPr/>
            </p:nvSpPr>
            <p:spPr bwMode="auto">
              <a:xfrm>
                <a:off x="7222739" y="3645408"/>
                <a:ext cx="364437" cy="5989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BB5F7DE-5AB2-44DE-9147-CE10942861CE}"/>
                  </a:ext>
                </a:extLst>
              </p:cNvPr>
              <p:cNvSpPr/>
              <p:nvPr/>
            </p:nvSpPr>
            <p:spPr bwMode="auto">
              <a:xfrm>
                <a:off x="6294013" y="1806698"/>
                <a:ext cx="2962520" cy="56450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grpSp>
            <p:nvGrpSpPr>
              <p:cNvPr id="57" name="그룹 112">
                <a:extLst>
                  <a:ext uri="{FF2B5EF4-FFF2-40B4-BE49-F238E27FC236}">
                    <a16:creationId xmlns:a16="http://schemas.microsoft.com/office/drawing/2014/main" id="{9A70B761-AE62-419C-8A60-3F0AFB9CB8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8027" y="1810328"/>
                <a:ext cx="388616" cy="527152"/>
                <a:chOff x="11185527" y="-42773"/>
                <a:chExt cx="1691419" cy="2045305"/>
              </a:xfrm>
            </p:grpSpPr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CCEAAC82-8AA3-4394-B572-D0D62CF18D79}"/>
                    </a:ext>
                  </a:extLst>
                </p:cNvPr>
                <p:cNvSpPr/>
                <p:nvPr/>
              </p:nvSpPr>
              <p:spPr>
                <a:xfrm>
                  <a:off x="11181815" y="203716"/>
                  <a:ext cx="1697043" cy="179583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3273D7DF-BF36-4EC1-90D1-69E214D3DC7F}"/>
                    </a:ext>
                  </a:extLst>
                </p:cNvPr>
                <p:cNvSpPr/>
                <p:nvPr/>
              </p:nvSpPr>
              <p:spPr>
                <a:xfrm rot="583031">
                  <a:off x="11574097" y="1203748"/>
                  <a:ext cx="289948" cy="56339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3B3A1364-7A36-4095-B2DE-E975A7AAC237}"/>
                    </a:ext>
                  </a:extLst>
                </p:cNvPr>
                <p:cNvSpPr/>
                <p:nvPr/>
              </p:nvSpPr>
              <p:spPr>
                <a:xfrm>
                  <a:off x="12111350" y="1471363"/>
                  <a:ext cx="281422" cy="28873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</a:p>
              </p:txBody>
            </p: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4D06BBE0-8FFD-4522-BBCD-E27087AFCFEB}"/>
                    </a:ext>
                  </a:extLst>
                </p:cNvPr>
                <p:cNvCxnSpPr/>
                <p:nvPr/>
              </p:nvCxnSpPr>
              <p:spPr>
                <a:xfrm>
                  <a:off x="11181815" y="682605"/>
                  <a:ext cx="1662932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17">
                  <a:extLst>
                    <a:ext uri="{FF2B5EF4-FFF2-40B4-BE49-F238E27FC236}">
                      <a16:creationId xmlns:a16="http://schemas.microsoft.com/office/drawing/2014/main" id="{5776AA82-68FF-4CAB-AFEE-9B0BD6248D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60395" y="-42773"/>
                  <a:ext cx="481373" cy="1589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1</a:t>
                  </a: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1D33B497-90FF-41CB-B576-7B427FB01DD6}"/>
                    </a:ext>
                  </a:extLst>
                </p:cNvPr>
                <p:cNvSpPr/>
                <p:nvPr/>
              </p:nvSpPr>
              <p:spPr>
                <a:xfrm>
                  <a:off x="12375717" y="1189663"/>
                  <a:ext cx="289948" cy="26057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48253F52-708B-4DF4-9B30-77996B14A485}"/>
                    </a:ext>
                  </a:extLst>
                </p:cNvPr>
                <p:cNvSpPr/>
                <p:nvPr/>
              </p:nvSpPr>
              <p:spPr>
                <a:xfrm>
                  <a:off x="11284149" y="1105154"/>
                  <a:ext cx="298473" cy="27465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58" name="그룹 112">
                <a:extLst>
                  <a:ext uri="{FF2B5EF4-FFF2-40B4-BE49-F238E27FC236}">
                    <a16:creationId xmlns:a16="http://schemas.microsoft.com/office/drawing/2014/main" id="{595EA279-1E2C-48C7-9FA8-FA07D2C6CA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5465" y="1820035"/>
                <a:ext cx="388616" cy="515517"/>
                <a:chOff x="11185527" y="2375"/>
                <a:chExt cx="1691419" cy="2000157"/>
              </a:xfrm>
            </p:grpSpPr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957EFBF6-73EC-4C77-AE4B-3692CCA2DDFB}"/>
                    </a:ext>
                  </a:extLst>
                </p:cNvPr>
                <p:cNvSpPr/>
                <p:nvPr/>
              </p:nvSpPr>
              <p:spPr>
                <a:xfrm>
                  <a:off x="11188476" y="197115"/>
                  <a:ext cx="1688518" cy="180287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BB9ABD70-6782-4952-977B-93B7FD7BDF86}"/>
                    </a:ext>
                  </a:extLst>
                </p:cNvPr>
                <p:cNvSpPr/>
                <p:nvPr/>
              </p:nvSpPr>
              <p:spPr>
                <a:xfrm rot="583031">
                  <a:off x="11580758" y="1204185"/>
                  <a:ext cx="289948" cy="56339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DFE54288-9DCC-47EC-9B0D-71A019D29C67}"/>
                    </a:ext>
                  </a:extLst>
                </p:cNvPr>
                <p:cNvSpPr/>
                <p:nvPr/>
              </p:nvSpPr>
              <p:spPr>
                <a:xfrm>
                  <a:off x="12118011" y="1471799"/>
                  <a:ext cx="272892" cy="2887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11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6A2091FD-18A0-4BF4-9E63-1121BFCB0F10}"/>
                    </a:ext>
                  </a:extLst>
                </p:cNvPr>
                <p:cNvCxnSpPr/>
                <p:nvPr/>
              </p:nvCxnSpPr>
              <p:spPr>
                <a:xfrm>
                  <a:off x="11188476" y="676003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extBox 117">
                  <a:extLst>
                    <a:ext uri="{FF2B5EF4-FFF2-40B4-BE49-F238E27FC236}">
                      <a16:creationId xmlns:a16="http://schemas.microsoft.com/office/drawing/2014/main" id="{526162D2-A2CA-4F6F-8041-D4C6CBA629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68652" y="2375"/>
                  <a:ext cx="481373" cy="1589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3</a:t>
                  </a: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4E286A49-6BB0-48E4-911C-017016BC652F}"/>
                    </a:ext>
                  </a:extLst>
                </p:cNvPr>
                <p:cNvSpPr/>
                <p:nvPr/>
              </p:nvSpPr>
              <p:spPr>
                <a:xfrm>
                  <a:off x="12373847" y="1183060"/>
                  <a:ext cx="289948" cy="26761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17963ED3-FA3E-4B5F-99A0-7D136D7BCC16}"/>
                    </a:ext>
                  </a:extLst>
                </p:cNvPr>
                <p:cNvSpPr/>
                <p:nvPr/>
              </p:nvSpPr>
              <p:spPr>
                <a:xfrm>
                  <a:off x="11290811" y="1105591"/>
                  <a:ext cx="298473" cy="27465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61" name="그룹 112">
                <a:extLst>
                  <a:ext uri="{FF2B5EF4-FFF2-40B4-BE49-F238E27FC236}">
                    <a16:creationId xmlns:a16="http://schemas.microsoft.com/office/drawing/2014/main" id="{0168FEB0-5A7E-4DD2-B04D-7247ED759D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2294" y="1820951"/>
                <a:ext cx="388616" cy="517359"/>
                <a:chOff x="11185527" y="-4765"/>
                <a:chExt cx="1691419" cy="2007297"/>
              </a:xfrm>
            </p:grpSpPr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0720F84E-83B0-4DC0-9A79-A00F09B2DEE1}"/>
                    </a:ext>
                  </a:extLst>
                </p:cNvPr>
                <p:cNvSpPr/>
                <p:nvPr/>
              </p:nvSpPr>
              <p:spPr>
                <a:xfrm>
                  <a:off x="11186193" y="200506"/>
                  <a:ext cx="1688518" cy="180286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3CA6EF47-6BC7-4B10-B638-6C940F7A70C5}"/>
                    </a:ext>
                  </a:extLst>
                </p:cNvPr>
                <p:cNvSpPr/>
                <p:nvPr/>
              </p:nvSpPr>
              <p:spPr>
                <a:xfrm rot="583031">
                  <a:off x="11578475" y="1207573"/>
                  <a:ext cx="289948" cy="56339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1C28DDF8-E098-4356-AD60-CCD4988F0A42}"/>
                    </a:ext>
                  </a:extLst>
                </p:cNvPr>
                <p:cNvSpPr/>
                <p:nvPr/>
              </p:nvSpPr>
              <p:spPr>
                <a:xfrm>
                  <a:off x="12115728" y="1475185"/>
                  <a:ext cx="272892" cy="288742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9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830B1659-1C24-4D95-AC4A-9D982082917A}"/>
                    </a:ext>
                  </a:extLst>
                </p:cNvPr>
                <p:cNvCxnSpPr/>
                <p:nvPr/>
              </p:nvCxnSpPr>
              <p:spPr>
                <a:xfrm>
                  <a:off x="11186193" y="714602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TextBox 117">
                  <a:extLst>
                    <a:ext uri="{FF2B5EF4-FFF2-40B4-BE49-F238E27FC236}">
                      <a16:creationId xmlns:a16="http://schemas.microsoft.com/office/drawing/2014/main" id="{C28ABE6B-234B-4107-BF4A-6B7839E7995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88391" y="-4765"/>
                  <a:ext cx="481373" cy="1589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4</a:t>
                  </a: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D361B214-7418-448E-8D23-C71A84898CE9}"/>
                    </a:ext>
                  </a:extLst>
                </p:cNvPr>
                <p:cNvSpPr/>
                <p:nvPr/>
              </p:nvSpPr>
              <p:spPr>
                <a:xfrm>
                  <a:off x="12371564" y="1186447"/>
                  <a:ext cx="289948" cy="26761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6ED7EDA8-FC5F-4352-9E0C-BB82B6C0CBE4}"/>
                    </a:ext>
                  </a:extLst>
                </p:cNvPr>
                <p:cNvSpPr/>
                <p:nvPr/>
              </p:nvSpPr>
              <p:spPr>
                <a:xfrm>
                  <a:off x="11288528" y="1108978"/>
                  <a:ext cx="298473" cy="274657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62" name="그룹 112">
                <a:extLst>
                  <a:ext uri="{FF2B5EF4-FFF2-40B4-BE49-F238E27FC236}">
                    <a16:creationId xmlns:a16="http://schemas.microsoft.com/office/drawing/2014/main" id="{2E05AD0B-961D-4549-B813-2017D82F15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6878" y="1811206"/>
                <a:ext cx="388616" cy="528091"/>
                <a:chOff x="11185527" y="-46412"/>
                <a:chExt cx="1691419" cy="2048944"/>
              </a:xfrm>
            </p:grpSpPr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8C3B83D4-EA8F-405B-94F9-2B968C27AA8A}"/>
                    </a:ext>
                  </a:extLst>
                </p:cNvPr>
                <p:cNvSpPr/>
                <p:nvPr/>
              </p:nvSpPr>
              <p:spPr>
                <a:xfrm>
                  <a:off x="11186338" y="196670"/>
                  <a:ext cx="1688518" cy="1802872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921E4269-B46A-44A2-88D6-3D3617DAC713}"/>
                    </a:ext>
                  </a:extLst>
                </p:cNvPr>
                <p:cNvSpPr/>
                <p:nvPr/>
              </p:nvSpPr>
              <p:spPr>
                <a:xfrm>
                  <a:off x="12115879" y="1471355"/>
                  <a:ext cx="272892" cy="2887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4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8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342D6DCB-04B3-4FCB-BA48-4ECCB6DDD8DB}"/>
                    </a:ext>
                  </a:extLst>
                </p:cNvPr>
                <p:cNvCxnSpPr/>
                <p:nvPr/>
              </p:nvCxnSpPr>
              <p:spPr>
                <a:xfrm>
                  <a:off x="11186338" y="675558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TextBox 117">
                  <a:extLst>
                    <a:ext uri="{FF2B5EF4-FFF2-40B4-BE49-F238E27FC236}">
                      <a16:creationId xmlns:a16="http://schemas.microsoft.com/office/drawing/2014/main" id="{101793D1-736C-426E-B2DA-B16E0D17B7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99318" y="-46412"/>
                  <a:ext cx="481373" cy="15894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2</a:t>
                  </a: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3AA0F44F-ED12-4876-B2D6-5CD8E4AE2917}"/>
                    </a:ext>
                  </a:extLst>
                </p:cNvPr>
                <p:cNvSpPr/>
                <p:nvPr/>
              </p:nvSpPr>
              <p:spPr>
                <a:xfrm>
                  <a:off x="12371715" y="1182615"/>
                  <a:ext cx="289948" cy="26761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A6EF575A-DC90-4B24-B1DD-005B994045D0}"/>
                    </a:ext>
                  </a:extLst>
                </p:cNvPr>
                <p:cNvSpPr/>
                <p:nvPr/>
              </p:nvSpPr>
              <p:spPr>
                <a:xfrm>
                  <a:off x="11288673" y="1105146"/>
                  <a:ext cx="298478" cy="27465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CF3791F-4E56-486D-85F9-A744B6F78842}"/>
                  </a:ext>
                </a:extLst>
              </p:cNvPr>
              <p:cNvSpPr/>
              <p:nvPr/>
            </p:nvSpPr>
            <p:spPr bwMode="auto">
              <a:xfrm>
                <a:off x="6294013" y="2578121"/>
                <a:ext cx="2962520" cy="5645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grpSp>
            <p:nvGrpSpPr>
              <p:cNvPr id="64" name="그룹 112">
                <a:extLst>
                  <a:ext uri="{FF2B5EF4-FFF2-40B4-BE49-F238E27FC236}">
                    <a16:creationId xmlns:a16="http://schemas.microsoft.com/office/drawing/2014/main" id="{3F768DF8-2D16-45FD-9A56-74C5B43A67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8027" y="2582005"/>
                <a:ext cx="388616" cy="527152"/>
                <a:chOff x="11185527" y="-42773"/>
                <a:chExt cx="1691419" cy="2045305"/>
              </a:xfrm>
            </p:grpSpPr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FE4EFCE4-B0D5-4A3D-82D8-0D9341BD6511}"/>
                    </a:ext>
                  </a:extLst>
                </p:cNvPr>
                <p:cNvSpPr/>
                <p:nvPr/>
              </p:nvSpPr>
              <p:spPr>
                <a:xfrm>
                  <a:off x="11181815" y="202727"/>
                  <a:ext cx="1697043" cy="1802875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1B313A1D-67EB-42BC-924B-7892CA11F40D}"/>
                    </a:ext>
                  </a:extLst>
                </p:cNvPr>
                <p:cNvSpPr/>
                <p:nvPr/>
              </p:nvSpPr>
              <p:spPr>
                <a:xfrm rot="583031">
                  <a:off x="11574097" y="1209804"/>
                  <a:ext cx="289948" cy="56339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CCD11B1E-EFB6-4068-BCCE-79567D13A522}"/>
                    </a:ext>
                  </a:extLst>
                </p:cNvPr>
                <p:cNvSpPr/>
                <p:nvPr/>
              </p:nvSpPr>
              <p:spPr>
                <a:xfrm>
                  <a:off x="12111350" y="1477418"/>
                  <a:ext cx="281422" cy="28169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</a:p>
              </p:txBody>
            </p: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588E792A-3BE3-49A0-AC4E-A3E9BB5F1F39}"/>
                    </a:ext>
                  </a:extLst>
                </p:cNvPr>
                <p:cNvCxnSpPr/>
                <p:nvPr/>
              </p:nvCxnSpPr>
              <p:spPr>
                <a:xfrm>
                  <a:off x="11181815" y="681615"/>
                  <a:ext cx="1662932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Box 117">
                  <a:extLst>
                    <a:ext uri="{FF2B5EF4-FFF2-40B4-BE49-F238E27FC236}">
                      <a16:creationId xmlns:a16="http://schemas.microsoft.com/office/drawing/2014/main" id="{37E38353-5209-4C3E-A2CC-69F2693DFA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60395" y="-42773"/>
                  <a:ext cx="481373" cy="1589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1</a:t>
                  </a:r>
                </a:p>
              </p:txBody>
            </p:sp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7D6E16BD-E529-4571-9276-1B4917AA7D38}"/>
                    </a:ext>
                  </a:extLst>
                </p:cNvPr>
                <p:cNvSpPr/>
                <p:nvPr/>
              </p:nvSpPr>
              <p:spPr>
                <a:xfrm>
                  <a:off x="12375717" y="1188674"/>
                  <a:ext cx="289948" cy="26057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BC06207-F890-4B73-BDAE-79B2574AA6FC}"/>
                    </a:ext>
                  </a:extLst>
                </p:cNvPr>
                <p:cNvSpPr/>
                <p:nvPr/>
              </p:nvSpPr>
              <p:spPr>
                <a:xfrm>
                  <a:off x="11284149" y="1111209"/>
                  <a:ext cx="298473" cy="27465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65" name="그룹 112">
                <a:extLst>
                  <a:ext uri="{FF2B5EF4-FFF2-40B4-BE49-F238E27FC236}">
                    <a16:creationId xmlns:a16="http://schemas.microsoft.com/office/drawing/2014/main" id="{4A4D29B0-A0AD-482A-A752-B270CC4C2C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5465" y="2591712"/>
                <a:ext cx="388616" cy="515517"/>
                <a:chOff x="11185527" y="2375"/>
                <a:chExt cx="1691419" cy="2000157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E4AA6DE1-59F8-435D-9CB8-36066F41BC26}"/>
                    </a:ext>
                  </a:extLst>
                </p:cNvPr>
                <p:cNvSpPr/>
                <p:nvPr/>
              </p:nvSpPr>
              <p:spPr>
                <a:xfrm>
                  <a:off x="11188476" y="196126"/>
                  <a:ext cx="1688518" cy="1809915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71AF9EBC-58C0-4D68-BD57-CC69B46394BE}"/>
                    </a:ext>
                  </a:extLst>
                </p:cNvPr>
                <p:cNvSpPr/>
                <p:nvPr/>
              </p:nvSpPr>
              <p:spPr>
                <a:xfrm rot="583031">
                  <a:off x="11580758" y="1203200"/>
                  <a:ext cx="289948" cy="57043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93BD9F1B-FC9B-44FB-AF99-F023297EBABA}"/>
                    </a:ext>
                  </a:extLst>
                </p:cNvPr>
                <p:cNvSpPr/>
                <p:nvPr/>
              </p:nvSpPr>
              <p:spPr>
                <a:xfrm>
                  <a:off x="12118011" y="1477854"/>
                  <a:ext cx="272892" cy="28169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11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88024478-4404-42C6-9B63-A4F1F749943B}"/>
                    </a:ext>
                  </a:extLst>
                </p:cNvPr>
                <p:cNvCxnSpPr/>
                <p:nvPr/>
              </p:nvCxnSpPr>
              <p:spPr>
                <a:xfrm>
                  <a:off x="11188476" y="682058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TextBox 117">
                  <a:extLst>
                    <a:ext uri="{FF2B5EF4-FFF2-40B4-BE49-F238E27FC236}">
                      <a16:creationId xmlns:a16="http://schemas.microsoft.com/office/drawing/2014/main" id="{EFAB07AE-2848-4F00-9953-6CA0ABBD382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68652" y="2375"/>
                  <a:ext cx="481373" cy="1589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3</a:t>
                  </a: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E6B4629D-E292-4957-B203-0ABABB921C40}"/>
                    </a:ext>
                  </a:extLst>
                </p:cNvPr>
                <p:cNvSpPr/>
                <p:nvPr/>
              </p:nvSpPr>
              <p:spPr>
                <a:xfrm>
                  <a:off x="12373847" y="1189115"/>
                  <a:ext cx="289948" cy="260569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674A6CE8-62C5-4CF4-8654-9DF9B07E4919}"/>
                    </a:ext>
                  </a:extLst>
                </p:cNvPr>
                <p:cNvSpPr/>
                <p:nvPr/>
              </p:nvSpPr>
              <p:spPr>
                <a:xfrm>
                  <a:off x="11290811" y="1111646"/>
                  <a:ext cx="298473" cy="27465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66" name="그룹 112">
                <a:extLst>
                  <a:ext uri="{FF2B5EF4-FFF2-40B4-BE49-F238E27FC236}">
                    <a16:creationId xmlns:a16="http://schemas.microsoft.com/office/drawing/2014/main" id="{D1E4F55E-FD2C-4FC3-BA13-32FFCB8E43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2294" y="2592628"/>
                <a:ext cx="388616" cy="517359"/>
                <a:chOff x="11185527" y="-4765"/>
                <a:chExt cx="1691419" cy="2007297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50820C59-2D2B-44B4-A1EA-EBDD19962CA4}"/>
                    </a:ext>
                  </a:extLst>
                </p:cNvPr>
                <p:cNvSpPr/>
                <p:nvPr/>
              </p:nvSpPr>
              <p:spPr>
                <a:xfrm>
                  <a:off x="11186193" y="199517"/>
                  <a:ext cx="1688518" cy="180286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AD533295-6D44-448D-8B6A-551F7B19396F}"/>
                    </a:ext>
                  </a:extLst>
                </p:cNvPr>
                <p:cNvSpPr/>
                <p:nvPr/>
              </p:nvSpPr>
              <p:spPr>
                <a:xfrm rot="583031">
                  <a:off x="11578475" y="1206588"/>
                  <a:ext cx="289948" cy="56339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89DA969-5682-4E2E-AF5E-F41D1CB79328}"/>
                    </a:ext>
                  </a:extLst>
                </p:cNvPr>
                <p:cNvSpPr/>
                <p:nvPr/>
              </p:nvSpPr>
              <p:spPr>
                <a:xfrm>
                  <a:off x="12115728" y="1474200"/>
                  <a:ext cx="272892" cy="288738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9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05A1B30B-C7A3-4001-8D4C-CBE78F01FD98}"/>
                    </a:ext>
                  </a:extLst>
                </p:cNvPr>
                <p:cNvCxnSpPr/>
                <p:nvPr/>
              </p:nvCxnSpPr>
              <p:spPr>
                <a:xfrm>
                  <a:off x="11186193" y="713617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Box 117">
                  <a:extLst>
                    <a:ext uri="{FF2B5EF4-FFF2-40B4-BE49-F238E27FC236}">
                      <a16:creationId xmlns:a16="http://schemas.microsoft.com/office/drawing/2014/main" id="{A2EFB19C-2F3C-4825-94B8-834E567F05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88391" y="-4765"/>
                  <a:ext cx="481373" cy="1589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4</a:t>
                  </a: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F9134F2-54AB-4AF2-B3A6-3DFCEACBBAF9}"/>
                    </a:ext>
                  </a:extLst>
                </p:cNvPr>
                <p:cNvSpPr/>
                <p:nvPr/>
              </p:nvSpPr>
              <p:spPr>
                <a:xfrm>
                  <a:off x="12371564" y="1185458"/>
                  <a:ext cx="289948" cy="26761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FEFBBD8-4D16-4B21-8225-922BB957B5E5}"/>
                    </a:ext>
                  </a:extLst>
                </p:cNvPr>
                <p:cNvSpPr/>
                <p:nvPr/>
              </p:nvSpPr>
              <p:spPr>
                <a:xfrm>
                  <a:off x="11288528" y="1107994"/>
                  <a:ext cx="298473" cy="27465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81" name="그룹 112">
                <a:extLst>
                  <a:ext uri="{FF2B5EF4-FFF2-40B4-BE49-F238E27FC236}">
                    <a16:creationId xmlns:a16="http://schemas.microsoft.com/office/drawing/2014/main" id="{9F11C921-CC3E-4E72-A3A7-21745724D9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6878" y="2582884"/>
                <a:ext cx="388616" cy="528091"/>
                <a:chOff x="11185527" y="-46412"/>
                <a:chExt cx="1691419" cy="2048944"/>
              </a:xfrm>
            </p:grpSpPr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D5F9F1F3-231E-49DF-BFA2-B4B5E498A842}"/>
                    </a:ext>
                  </a:extLst>
                </p:cNvPr>
                <p:cNvSpPr/>
                <p:nvPr/>
              </p:nvSpPr>
              <p:spPr>
                <a:xfrm>
                  <a:off x="11186338" y="202721"/>
                  <a:ext cx="1688518" cy="1802872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2F08010-E7BD-46B1-9262-F67C3F07256D}"/>
                    </a:ext>
                  </a:extLst>
                </p:cNvPr>
                <p:cNvSpPr/>
                <p:nvPr/>
              </p:nvSpPr>
              <p:spPr>
                <a:xfrm>
                  <a:off x="12115879" y="1477406"/>
                  <a:ext cx="272892" cy="2887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4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8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49A7DBE6-AA37-439A-B3AB-8FBCB822B092}"/>
                    </a:ext>
                  </a:extLst>
                </p:cNvPr>
                <p:cNvCxnSpPr/>
                <p:nvPr/>
              </p:nvCxnSpPr>
              <p:spPr>
                <a:xfrm>
                  <a:off x="11186338" y="681609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7">
                  <a:extLst>
                    <a:ext uri="{FF2B5EF4-FFF2-40B4-BE49-F238E27FC236}">
                      <a16:creationId xmlns:a16="http://schemas.microsoft.com/office/drawing/2014/main" id="{A1FE615D-70DA-47A1-AEB3-9BAB0C7BC4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99318" y="-46412"/>
                  <a:ext cx="481373" cy="15894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2</a:t>
                  </a:r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CAADA83-1D7D-46B5-867E-19F460E8F710}"/>
                    </a:ext>
                  </a:extLst>
                </p:cNvPr>
                <p:cNvSpPr/>
                <p:nvPr/>
              </p:nvSpPr>
              <p:spPr>
                <a:xfrm>
                  <a:off x="12371715" y="1188666"/>
                  <a:ext cx="289948" cy="26761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4220C53-71DB-4897-B6B7-DF06EB6BF01A}"/>
                    </a:ext>
                  </a:extLst>
                </p:cNvPr>
                <p:cNvSpPr/>
                <p:nvPr/>
              </p:nvSpPr>
              <p:spPr>
                <a:xfrm>
                  <a:off x="11288673" y="1111197"/>
                  <a:ext cx="298478" cy="27465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A98877-E95A-42D7-BD20-FE980EF7DC74}"/>
                  </a:ext>
                </a:extLst>
              </p:cNvPr>
              <p:cNvCxnSpPr/>
              <p:nvPr/>
            </p:nvCxnSpPr>
            <p:spPr>
              <a:xfrm>
                <a:off x="7046399" y="2596272"/>
                <a:ext cx="0" cy="530013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3FA9A0-8B83-470E-B0F5-D808315B7B08}"/>
                  </a:ext>
                </a:extLst>
              </p:cNvPr>
              <p:cNvSpPr/>
              <p:nvPr/>
            </p:nvSpPr>
            <p:spPr bwMode="auto">
              <a:xfrm>
                <a:off x="6294013" y="2037217"/>
                <a:ext cx="2962520" cy="32672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9050">
                <a:solidFill>
                  <a:schemeClr val="accent5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7123AA9-7180-4AB9-9CAB-64AB74AA0643}"/>
                  </a:ext>
                </a:extLst>
              </p:cNvPr>
              <p:cNvSpPr/>
              <p:nvPr/>
            </p:nvSpPr>
            <p:spPr bwMode="auto">
              <a:xfrm>
                <a:off x="6294013" y="2808640"/>
                <a:ext cx="2962520" cy="32672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9050">
                <a:solidFill>
                  <a:schemeClr val="accent5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6E821ADF-2B46-4189-BC0E-B0FD764F1EA8}"/>
                  </a:ext>
                </a:extLst>
              </p:cNvPr>
              <p:cNvCxnSpPr/>
              <p:nvPr/>
            </p:nvCxnSpPr>
            <p:spPr>
              <a:xfrm>
                <a:off x="7763517" y="2596272"/>
                <a:ext cx="0" cy="530013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BABD5806-D82B-4AAF-BF6B-99E47781525E}"/>
                  </a:ext>
                </a:extLst>
              </p:cNvPr>
              <p:cNvCxnSpPr/>
              <p:nvPr/>
            </p:nvCxnSpPr>
            <p:spPr>
              <a:xfrm>
                <a:off x="8494350" y="2596272"/>
                <a:ext cx="0" cy="530013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E43E0628-0174-430F-9C34-00CDBA6570DC}"/>
                  </a:ext>
                </a:extLst>
              </p:cNvPr>
              <p:cNvCxnSpPr/>
              <p:nvPr/>
            </p:nvCxnSpPr>
            <p:spPr>
              <a:xfrm>
                <a:off x="7046399" y="1832109"/>
                <a:ext cx="0" cy="531829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6E0EE862-8753-443B-95F9-68B756658AA6}"/>
                  </a:ext>
                </a:extLst>
              </p:cNvPr>
              <p:cNvCxnSpPr/>
              <p:nvPr/>
            </p:nvCxnSpPr>
            <p:spPr>
              <a:xfrm>
                <a:off x="7763517" y="1832109"/>
                <a:ext cx="0" cy="531829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A71A57D-4BF3-4A67-85D9-C7C6AEC028CF}"/>
                  </a:ext>
                </a:extLst>
              </p:cNvPr>
              <p:cNvCxnSpPr/>
              <p:nvPr/>
            </p:nvCxnSpPr>
            <p:spPr>
              <a:xfrm>
                <a:off x="8494350" y="1832109"/>
                <a:ext cx="0" cy="531829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21FE4131-4969-4CDE-920A-1FBEECD4B318}"/>
                  </a:ext>
                </a:extLst>
              </p:cNvPr>
              <p:cNvSpPr/>
              <p:nvPr/>
            </p:nvSpPr>
            <p:spPr bwMode="auto">
              <a:xfrm>
                <a:off x="7222739" y="2447433"/>
                <a:ext cx="364437" cy="58084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EBD7615C-6074-4F9D-827C-C04A6C00DA32}"/>
                  </a:ext>
                </a:extLst>
              </p:cNvPr>
              <p:cNvSpPr/>
              <p:nvPr/>
            </p:nvSpPr>
            <p:spPr bwMode="auto">
              <a:xfrm>
                <a:off x="6517377" y="2445617"/>
                <a:ext cx="362478" cy="598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C9AA32C8-836E-4A56-9EDE-81CA577513BD}"/>
                  </a:ext>
                </a:extLst>
              </p:cNvPr>
              <p:cNvSpPr/>
              <p:nvPr/>
            </p:nvSpPr>
            <p:spPr bwMode="auto">
              <a:xfrm>
                <a:off x="7937898" y="2445617"/>
                <a:ext cx="362477" cy="598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A86AF0A0-F182-40D6-8E23-D7FA968A32DC}"/>
                  </a:ext>
                </a:extLst>
              </p:cNvPr>
              <p:cNvSpPr/>
              <p:nvPr/>
            </p:nvSpPr>
            <p:spPr bwMode="auto">
              <a:xfrm>
                <a:off x="8692243" y="2445617"/>
                <a:ext cx="362478" cy="598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grpSp>
            <p:nvGrpSpPr>
              <p:cNvPr id="94" name="그룹 161">
                <a:extLst>
                  <a:ext uri="{FF2B5EF4-FFF2-40B4-BE49-F238E27FC236}">
                    <a16:creationId xmlns:a16="http://schemas.microsoft.com/office/drawing/2014/main" id="{3A05DC44-1740-428E-8375-2D5BB4C667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19433" y="2274250"/>
                <a:ext cx="244091" cy="238998"/>
                <a:chOff x="6253987" y="4936115"/>
                <a:chExt cx="248538" cy="243351"/>
              </a:xfrm>
            </p:grpSpPr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9BCC9B27-9500-4E51-8721-53502E19B154}"/>
                    </a:ext>
                  </a:extLst>
                </p:cNvPr>
                <p:cNvSpPr/>
                <p:nvPr/>
              </p:nvSpPr>
              <p:spPr bwMode="auto">
                <a:xfrm>
                  <a:off x="6253139" y="4936874"/>
                  <a:ext cx="59851" cy="10534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576629C0-DB45-47EA-8CA2-B7DC63B9426F}"/>
                    </a:ext>
                  </a:extLst>
                </p:cNvPr>
                <p:cNvSpPr/>
                <p:nvPr/>
              </p:nvSpPr>
              <p:spPr bwMode="auto">
                <a:xfrm rot="2170040">
                  <a:off x="6376831" y="4977534"/>
                  <a:ext cx="53865" cy="11458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81B6C536-CB39-424E-B45B-06A62C3DBAF2}"/>
                    </a:ext>
                  </a:extLst>
                </p:cNvPr>
                <p:cNvSpPr/>
                <p:nvPr/>
              </p:nvSpPr>
              <p:spPr bwMode="auto">
                <a:xfrm rot="5400000">
                  <a:off x="6418861" y="5095328"/>
                  <a:ext cx="53598" cy="11371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pic>
            <p:nvPicPr>
              <p:cNvPr id="95" name="그림 162" descr="시계, 표지판이(가) 표시된 사진&#10;&#10;자동 생성된 설명">
                <a:extLst>
                  <a:ext uri="{FF2B5EF4-FFF2-40B4-BE49-F238E27FC236}">
                    <a16:creationId xmlns:a16="http://schemas.microsoft.com/office/drawing/2014/main" id="{5D699FFD-F4BE-44E1-A317-0E004D1D40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0079" y="2885252"/>
                <a:ext cx="706949" cy="706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" name="그림 163" descr="표지판, 시계, 그리기이(가) 표시된 사진&#10;&#10;자동 생성된 설명">
                <a:extLst>
                  <a:ext uri="{FF2B5EF4-FFF2-40B4-BE49-F238E27FC236}">
                    <a16:creationId xmlns:a16="http://schemas.microsoft.com/office/drawing/2014/main" id="{85B63044-27A2-4651-91D0-785278BE73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2259" y="2880817"/>
                <a:ext cx="711385" cy="711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" name="그림 164" descr="표지판, 시계, 그리기이(가) 표시된 사진&#10;&#10;자동 생성된 설명">
                <a:extLst>
                  <a:ext uri="{FF2B5EF4-FFF2-40B4-BE49-F238E27FC236}">
                    <a16:creationId xmlns:a16="http://schemas.microsoft.com/office/drawing/2014/main" id="{32627938-BD1F-4B83-B4BB-366AA6EA1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5044" y="2880817"/>
                <a:ext cx="711385" cy="711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8" name="그룹 165">
                <a:extLst>
                  <a:ext uri="{FF2B5EF4-FFF2-40B4-BE49-F238E27FC236}">
                    <a16:creationId xmlns:a16="http://schemas.microsoft.com/office/drawing/2014/main" id="{CEC627BA-7462-4A4A-AED4-EB7C562FF6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19250" y="3474780"/>
                <a:ext cx="244091" cy="238998"/>
                <a:chOff x="6253987" y="4936115"/>
                <a:chExt cx="248538" cy="243351"/>
              </a:xfrm>
            </p:grpSpPr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8280926E-682C-473A-ADC2-B1BF6B0DC7CA}"/>
                    </a:ext>
                  </a:extLst>
                </p:cNvPr>
                <p:cNvSpPr/>
                <p:nvPr/>
              </p:nvSpPr>
              <p:spPr bwMode="auto">
                <a:xfrm>
                  <a:off x="6254717" y="4936121"/>
                  <a:ext cx="59851" cy="1071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B03DA811-60BB-4B18-83D8-C52740565DDD}"/>
                    </a:ext>
                  </a:extLst>
                </p:cNvPr>
                <p:cNvSpPr/>
                <p:nvPr/>
              </p:nvSpPr>
              <p:spPr bwMode="auto">
                <a:xfrm rot="2170040">
                  <a:off x="6376415" y="4978628"/>
                  <a:ext cx="55861" cy="11273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92B0AEB5-DBC9-4B28-AFCF-83FE6216A5EA}"/>
                    </a:ext>
                  </a:extLst>
                </p:cNvPr>
                <p:cNvSpPr/>
                <p:nvPr/>
              </p:nvSpPr>
              <p:spPr bwMode="auto">
                <a:xfrm rot="5400000">
                  <a:off x="6418445" y="5096422"/>
                  <a:ext cx="53598" cy="11371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pic>
            <p:nvPicPr>
              <p:cNvPr id="99" name="그림 166" descr="시계, 표지판이(가) 표시된 사진&#10;&#10;자동 생성된 설명">
                <a:extLst>
                  <a:ext uri="{FF2B5EF4-FFF2-40B4-BE49-F238E27FC236}">
                    <a16:creationId xmlns:a16="http://schemas.microsoft.com/office/drawing/2014/main" id="{5A1C312C-5AC7-49FF-82E9-1885DEECD9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4534" y="2885251"/>
                <a:ext cx="706949" cy="706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0" name="그룹 167">
                <a:extLst>
                  <a:ext uri="{FF2B5EF4-FFF2-40B4-BE49-F238E27FC236}">
                    <a16:creationId xmlns:a16="http://schemas.microsoft.com/office/drawing/2014/main" id="{60EE1EF2-EC6C-4F7E-B891-BE762C6A5F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19440" y="3474786"/>
                <a:ext cx="244091" cy="238998"/>
                <a:chOff x="6253987" y="4936115"/>
                <a:chExt cx="248538" cy="243351"/>
              </a:xfrm>
            </p:grpSpPr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DF8BF379-EE8B-4208-B999-DFB37E113DA7}"/>
                    </a:ext>
                  </a:extLst>
                </p:cNvPr>
                <p:cNvSpPr/>
                <p:nvPr/>
              </p:nvSpPr>
              <p:spPr bwMode="auto">
                <a:xfrm>
                  <a:off x="6253139" y="4936121"/>
                  <a:ext cx="59851" cy="1071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73215910-3B3D-44B4-B273-DE23C2A6C205}"/>
                    </a:ext>
                  </a:extLst>
                </p:cNvPr>
                <p:cNvSpPr/>
                <p:nvPr/>
              </p:nvSpPr>
              <p:spPr bwMode="auto">
                <a:xfrm rot="2170040">
                  <a:off x="6376831" y="4978628"/>
                  <a:ext cx="53865" cy="11273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886CBC7C-E2BC-4839-BE59-0591DE25C842}"/>
                    </a:ext>
                  </a:extLst>
                </p:cNvPr>
                <p:cNvSpPr/>
                <p:nvPr/>
              </p:nvSpPr>
              <p:spPr bwMode="auto">
                <a:xfrm rot="5400000">
                  <a:off x="6418861" y="5096422"/>
                  <a:ext cx="53598" cy="11371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C8244AB-56A2-4449-8612-E8E3396C11DD}"/>
                </a:ext>
              </a:extLst>
            </p:cNvPr>
            <p:cNvGrpSpPr/>
            <p:nvPr/>
          </p:nvGrpSpPr>
          <p:grpSpPr>
            <a:xfrm>
              <a:off x="4309783" y="3003361"/>
              <a:ext cx="1939336" cy="1011334"/>
              <a:chOff x="6096000" y="1730488"/>
              <a:chExt cx="2928938" cy="1981200"/>
            </a:xfrm>
          </p:grpSpPr>
          <p:grpSp>
            <p:nvGrpSpPr>
              <p:cNvPr id="40" name="그룹 129">
                <a:extLst>
                  <a:ext uri="{FF2B5EF4-FFF2-40B4-BE49-F238E27FC236}">
                    <a16:creationId xmlns:a16="http://schemas.microsoft.com/office/drawing/2014/main" id="{95042B5C-0531-4CBF-AF4E-E171493A7D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0" y="1730488"/>
                <a:ext cx="2928938" cy="1981200"/>
                <a:chOff x="3342358" y="5575764"/>
                <a:chExt cx="3746798" cy="2385969"/>
              </a:xfrm>
            </p:grpSpPr>
            <p:sp>
              <p:nvSpPr>
                <p:cNvPr id="44" name="정육면체 43">
                  <a:extLst>
                    <a:ext uri="{FF2B5EF4-FFF2-40B4-BE49-F238E27FC236}">
                      <a16:creationId xmlns:a16="http://schemas.microsoft.com/office/drawing/2014/main" id="{773D3222-1398-45E7-BFDB-9213BEE4AF71}"/>
                    </a:ext>
                  </a:extLst>
                </p:cNvPr>
                <p:cNvSpPr/>
                <p:nvPr/>
              </p:nvSpPr>
              <p:spPr bwMode="auto">
                <a:xfrm>
                  <a:off x="3342358" y="5575764"/>
                  <a:ext cx="3746798" cy="2385969"/>
                </a:xfrm>
                <a:prstGeom prst="cube">
                  <a:avLst>
                    <a:gd name="adj" fmla="val 7683"/>
                  </a:avLst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pic>
              <p:nvPicPr>
                <p:cNvPr id="45" name="그림 132">
                  <a:extLst>
                    <a:ext uri="{FF2B5EF4-FFF2-40B4-BE49-F238E27FC236}">
                      <a16:creationId xmlns:a16="http://schemas.microsoft.com/office/drawing/2014/main" id="{91B94B1F-7046-4817-B443-E19864BF3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02654" y="5829497"/>
                  <a:ext cx="3460961" cy="20667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4CB09D2-09DD-42A0-9476-3D63A98AD0ED}"/>
                  </a:ext>
                </a:extLst>
              </p:cNvPr>
              <p:cNvSpPr/>
              <p:nvPr/>
            </p:nvSpPr>
            <p:spPr>
              <a:xfrm>
                <a:off x="7611441" y="1941175"/>
                <a:ext cx="1258533" cy="1716840"/>
              </a:xfrm>
              <a:prstGeom prst="rect">
                <a:avLst/>
              </a:prstGeom>
              <a:solidFill>
                <a:srgbClr val="FE8E78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" name="Picture 2" descr="Bomb premium icon">
                <a:extLst>
                  <a:ext uri="{FF2B5EF4-FFF2-40B4-BE49-F238E27FC236}">
                    <a16:creationId xmlns:a16="http://schemas.microsoft.com/office/drawing/2014/main" id="{5145EA72-2D46-4259-AAE5-A6D3755CAA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8287" y="2945193"/>
                <a:ext cx="594549" cy="59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BD20BBF-E097-44E7-A627-2111DF49E0CC}"/>
                  </a:ext>
                </a:extLst>
              </p:cNvPr>
              <p:cNvSpPr txBox="1"/>
              <p:nvPr/>
            </p:nvSpPr>
            <p:spPr>
              <a:xfrm>
                <a:off x="7632949" y="2034836"/>
                <a:ext cx="1248896" cy="102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현재시각</a:t>
                </a:r>
                <a:endParaRPr lang="en-US" altLang="ko-KR" sz="1400" b="1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algn="ctr"/>
                <a:r>
                  <a:rPr lang="en-US" altLang="ko-KR" sz="1400" b="1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19:00`</a:t>
                </a:r>
                <a:endParaRPr lang="ko-KR" altLang="en-US" sz="14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CC63467C-3D69-4C2D-844C-1D12AD224899}"/>
              </a:ext>
            </a:extLst>
          </p:cNvPr>
          <p:cNvCxnSpPr>
            <a:cxnSpLocks/>
          </p:cNvCxnSpPr>
          <p:nvPr/>
        </p:nvCxnSpPr>
        <p:spPr>
          <a:xfrm>
            <a:off x="5471541" y="2815576"/>
            <a:ext cx="1434222" cy="0"/>
          </a:xfrm>
          <a:prstGeom prst="straightConnector1">
            <a:avLst/>
          </a:prstGeom>
          <a:ln w="28575">
            <a:solidFill>
              <a:srgbClr val="FE8E7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EBFE01D0-256A-4A8A-BA07-7BD1AF5C2077}"/>
              </a:ext>
            </a:extLst>
          </p:cNvPr>
          <p:cNvSpPr txBox="1"/>
          <p:nvPr/>
        </p:nvSpPr>
        <p:spPr>
          <a:xfrm>
            <a:off x="5634168" y="2585418"/>
            <a:ext cx="993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슬라이딩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935304-19B9-4802-AD5B-A955F1DD420B}"/>
              </a:ext>
            </a:extLst>
          </p:cNvPr>
          <p:cNvSpPr/>
          <p:nvPr/>
        </p:nvSpPr>
        <p:spPr>
          <a:xfrm>
            <a:off x="249445" y="2622699"/>
            <a:ext cx="33279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일상생활 속에서 더 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편리한</a:t>
            </a:r>
            <a:r>
              <a:rPr lang="en-US" altLang="ko-KR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건강관리를 원하는</a:t>
            </a:r>
            <a:r>
              <a:rPr lang="en-US" altLang="ko-KR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</a:t>
            </a:r>
          </a:p>
          <a:p>
            <a:pPr algn="ctr"/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많은 약들을 한꺼번에</a:t>
            </a:r>
            <a:r>
              <a:rPr lang="en-US" altLang="ko-KR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 </a:t>
            </a:r>
          </a:p>
          <a:p>
            <a:pPr algn="ctr"/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안전하게 보관하고 싶어하며</a:t>
            </a:r>
            <a:r>
              <a:rPr lang="en-US" altLang="ko-KR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</a:t>
            </a:r>
          </a:p>
          <a:p>
            <a:pPr algn="ctr"/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수많은 약들의 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다양한 복용시간을 지키고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7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내가 먹는 약이 어떤 성분이고</a:t>
            </a:r>
            <a:r>
              <a:rPr lang="en-US" altLang="ko-KR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 </a:t>
            </a:r>
          </a:p>
          <a:p>
            <a:pPr algn="ctr"/>
            <a:r>
              <a:rPr lang="ko-KR" altLang="en-US" sz="1600" dirty="0">
                <a:ln w="0"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어떤 역할을 하는지 궁금해하는</a:t>
            </a: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lvl="0" algn="ctr">
              <a:defRPr/>
            </a:pPr>
            <a:endParaRPr lang="en-US" altLang="ko-KR" sz="700" b="1" dirty="0">
              <a:ln w="0"/>
              <a:solidFill>
                <a:srgbClr val="0070C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lvl="0" algn="ctr">
              <a:defRPr/>
            </a:pPr>
            <a:r>
              <a:rPr lang="ko-KR" altLang="en-US" sz="2000" b="1" dirty="0">
                <a:ln w="0"/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실질적 사용자</a:t>
            </a:r>
            <a:endParaRPr lang="en-US" altLang="ko-KR" sz="20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dirty="0">
              <a:ln w="0"/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0D4F879-99C4-4A7F-B361-D1FCAE1F1ED2}"/>
              </a:ext>
            </a:extLst>
          </p:cNvPr>
          <p:cNvSpPr/>
          <p:nvPr/>
        </p:nvSpPr>
        <p:spPr>
          <a:xfrm>
            <a:off x="-323850" y="825500"/>
            <a:ext cx="4784525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BB942E-1B80-4D7B-863D-B282AE7E3429}"/>
              </a:ext>
            </a:extLst>
          </p:cNvPr>
          <p:cNvSpPr/>
          <p:nvPr/>
        </p:nvSpPr>
        <p:spPr>
          <a:xfrm>
            <a:off x="271463" y="9350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3F0563-0B79-4D5D-A56E-FB74DDB150F0}"/>
              </a:ext>
            </a:extLst>
          </p:cNvPr>
          <p:cNvSpPr/>
          <p:nvPr/>
        </p:nvSpPr>
        <p:spPr>
          <a:xfrm>
            <a:off x="474266" y="870098"/>
            <a:ext cx="3611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Revised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Business Model 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7" name="그룹 1002">
            <a:extLst>
              <a:ext uri="{FF2B5EF4-FFF2-40B4-BE49-F238E27FC236}">
                <a16:creationId xmlns:a16="http://schemas.microsoft.com/office/drawing/2014/main" id="{4B732279-4A0A-4E66-B99F-39A72FB27E3C}"/>
              </a:ext>
            </a:extLst>
          </p:cNvPr>
          <p:cNvGrpSpPr/>
          <p:nvPr/>
        </p:nvGrpSpPr>
        <p:grpSpPr>
          <a:xfrm>
            <a:off x="3895977" y="2454333"/>
            <a:ext cx="128135" cy="4009967"/>
            <a:chOff x="3799416" y="4782898"/>
            <a:chExt cx="86611" cy="2462619"/>
          </a:xfrm>
        </p:grpSpPr>
        <p:pic>
          <p:nvPicPr>
            <p:cNvPr id="80" name="Object 3">
              <a:extLst>
                <a:ext uri="{FF2B5EF4-FFF2-40B4-BE49-F238E27FC236}">
                  <a16:creationId xmlns:a16="http://schemas.microsoft.com/office/drawing/2014/main" id="{F06C1AD4-1597-49F5-A7F0-0CC2A27B1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611412" y="5970902"/>
              <a:ext cx="2462619" cy="86611"/>
            </a:xfrm>
            <a:prstGeom prst="rect">
              <a:avLst/>
            </a:prstGeom>
          </p:spPr>
        </p:pic>
      </p:grpSp>
      <p:grpSp>
        <p:nvGrpSpPr>
          <p:cNvPr id="78" name="그룹 1003">
            <a:extLst>
              <a:ext uri="{FF2B5EF4-FFF2-40B4-BE49-F238E27FC236}">
                <a16:creationId xmlns:a16="http://schemas.microsoft.com/office/drawing/2014/main" id="{2AE38B1C-E784-4B2E-A385-7F78A727DC9C}"/>
              </a:ext>
            </a:extLst>
          </p:cNvPr>
          <p:cNvGrpSpPr/>
          <p:nvPr/>
        </p:nvGrpSpPr>
        <p:grpSpPr>
          <a:xfrm>
            <a:off x="8107395" y="2445215"/>
            <a:ext cx="128135" cy="4009967"/>
            <a:chOff x="6450370" y="4782895"/>
            <a:chExt cx="86611" cy="2462619"/>
          </a:xfrm>
        </p:grpSpPr>
        <p:pic>
          <p:nvPicPr>
            <p:cNvPr id="79" name="Object 6">
              <a:extLst>
                <a:ext uri="{FF2B5EF4-FFF2-40B4-BE49-F238E27FC236}">
                  <a16:creationId xmlns:a16="http://schemas.microsoft.com/office/drawing/2014/main" id="{A9150E54-F932-4EA2-94A2-FFF6D9EBE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262366" y="5970899"/>
              <a:ext cx="2462619" cy="86611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FFDF594-D585-479B-93D4-F9D7FAEC6603}"/>
              </a:ext>
            </a:extLst>
          </p:cNvPr>
          <p:cNvSpPr txBox="1"/>
          <p:nvPr/>
        </p:nvSpPr>
        <p:spPr>
          <a:xfrm>
            <a:off x="597333" y="2036440"/>
            <a:ext cx="3793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Who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is your customer?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55" name="그룹 1007">
            <a:extLst>
              <a:ext uri="{FF2B5EF4-FFF2-40B4-BE49-F238E27FC236}">
                <a16:creationId xmlns:a16="http://schemas.microsoft.com/office/drawing/2014/main" id="{1C09F919-AE78-4F69-9F14-A07E234A2505}"/>
              </a:ext>
            </a:extLst>
          </p:cNvPr>
          <p:cNvGrpSpPr/>
          <p:nvPr/>
        </p:nvGrpSpPr>
        <p:grpSpPr>
          <a:xfrm>
            <a:off x="392731" y="2086378"/>
            <a:ext cx="288222" cy="302264"/>
            <a:chOff x="1354796" y="4990616"/>
            <a:chExt cx="288222" cy="302264"/>
          </a:xfrm>
        </p:grpSpPr>
        <p:pic>
          <p:nvPicPr>
            <p:cNvPr id="76" name="Object 21">
              <a:extLst>
                <a:ext uri="{FF2B5EF4-FFF2-40B4-BE49-F238E27FC236}">
                  <a16:creationId xmlns:a16="http://schemas.microsoft.com/office/drawing/2014/main" id="{FDD0E89E-BC11-4965-9BB8-0D42C35DE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796" y="4990616"/>
              <a:ext cx="288222" cy="302264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FCC23F-4F4E-478E-AC3F-18D828487CE9}"/>
              </a:ext>
            </a:extLst>
          </p:cNvPr>
          <p:cNvGrpSpPr/>
          <p:nvPr/>
        </p:nvGrpSpPr>
        <p:grpSpPr>
          <a:xfrm>
            <a:off x="114896" y="2622699"/>
            <a:ext cx="3812249" cy="3521738"/>
            <a:chOff x="71148" y="2622699"/>
            <a:chExt cx="3812249" cy="352173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E9FC1AB-C486-47E7-9C9B-9FAEC2E784FC}"/>
                </a:ext>
              </a:extLst>
            </p:cNvPr>
            <p:cNvSpPr/>
            <p:nvPr/>
          </p:nvSpPr>
          <p:spPr>
            <a:xfrm>
              <a:off x="147996" y="2622699"/>
              <a:ext cx="3694919" cy="3521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657664-6F16-41D1-9FF7-455C18C1CBE3}"/>
                </a:ext>
              </a:extLst>
            </p:cNvPr>
            <p:cNvSpPr txBox="1"/>
            <p:nvPr/>
          </p:nvSpPr>
          <p:spPr>
            <a:xfrm>
              <a:off x="90356" y="3074223"/>
              <a:ext cx="3793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ko-KR" altLang="en-US" sz="16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장 〮 단기적</a:t>
              </a: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으로 약을 복용하는 사람들 중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복약 시간</a:t>
              </a: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을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잊지 않도록</a:t>
              </a: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endPara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복약 관리를 받고 싶어하는 </a:t>
              </a: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사람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490300-7FA7-4A6F-957B-BB9A4FA95C25}"/>
                </a:ext>
              </a:extLst>
            </p:cNvPr>
            <p:cNvSpPr txBox="1"/>
            <p:nvPr/>
          </p:nvSpPr>
          <p:spPr>
            <a:xfrm>
              <a:off x="71148" y="4618896"/>
              <a:ext cx="3793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ko-KR" altLang="en-US" sz="16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장 〮 단기적</a:t>
              </a: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으로 약을 복용하는 사람들 중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약의 복용 방법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부작용</a:t>
              </a: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에 대해 </a:t>
              </a:r>
              <a:endPara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걱정</a:t>
              </a: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이 있는 사람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5489999-886D-4165-88F4-9627B949A860}"/>
              </a:ext>
            </a:extLst>
          </p:cNvPr>
          <p:cNvSpPr txBox="1"/>
          <p:nvPr/>
        </p:nvSpPr>
        <p:spPr>
          <a:xfrm>
            <a:off x="8647205" y="2022068"/>
            <a:ext cx="3667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Why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will customer buy?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59" name="그룹 1007">
            <a:extLst>
              <a:ext uri="{FF2B5EF4-FFF2-40B4-BE49-F238E27FC236}">
                <a16:creationId xmlns:a16="http://schemas.microsoft.com/office/drawing/2014/main" id="{D30CDA47-BAA8-4041-9F69-A33119A74967}"/>
              </a:ext>
            </a:extLst>
          </p:cNvPr>
          <p:cNvGrpSpPr/>
          <p:nvPr/>
        </p:nvGrpSpPr>
        <p:grpSpPr>
          <a:xfrm>
            <a:off x="8394138" y="2058668"/>
            <a:ext cx="280673" cy="302264"/>
            <a:chOff x="1180582" y="4964595"/>
            <a:chExt cx="280673" cy="302264"/>
          </a:xfrm>
        </p:grpSpPr>
        <p:pic>
          <p:nvPicPr>
            <p:cNvPr id="74" name="Object 21">
              <a:extLst>
                <a:ext uri="{FF2B5EF4-FFF2-40B4-BE49-F238E27FC236}">
                  <a16:creationId xmlns:a16="http://schemas.microsoft.com/office/drawing/2014/main" id="{31CD8479-8414-478A-B159-D97EDBC11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82" y="4964595"/>
              <a:ext cx="280673" cy="30226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75D005-FBB6-428C-891A-ED5545811C81}"/>
              </a:ext>
            </a:extLst>
          </p:cNvPr>
          <p:cNvGrpSpPr/>
          <p:nvPr/>
        </p:nvGrpSpPr>
        <p:grpSpPr>
          <a:xfrm>
            <a:off x="8059957" y="2587506"/>
            <a:ext cx="4046177" cy="3556931"/>
            <a:chOff x="8059957" y="2587506"/>
            <a:chExt cx="4046177" cy="355693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7D2F365-78C0-4C16-A2E7-170F75246585}"/>
                </a:ext>
              </a:extLst>
            </p:cNvPr>
            <p:cNvSpPr/>
            <p:nvPr/>
          </p:nvSpPr>
          <p:spPr>
            <a:xfrm>
              <a:off x="8196733" y="2587506"/>
              <a:ext cx="3694919" cy="3556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A220C77-A784-45CE-8DB8-F5EC25A81DE1}"/>
                </a:ext>
              </a:extLst>
            </p:cNvPr>
            <p:cNvSpPr/>
            <p:nvPr/>
          </p:nvSpPr>
          <p:spPr>
            <a:xfrm>
              <a:off x="8059957" y="3093702"/>
              <a:ext cx="404617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장 〮 단기적으로 약을 복용하는 사람들은 </a:t>
              </a:r>
              <a:endPara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복용 시각을 잊지 않기 위해 </a:t>
              </a:r>
              <a:endParaRPr lang="en-US" altLang="ko-KR" sz="1600" dirty="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도움 받기를 원하기 때문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2055F28-FF89-4120-8E5F-9820CD899D59}"/>
                </a:ext>
              </a:extLst>
            </p:cNvPr>
            <p:cNvSpPr/>
            <p:nvPr/>
          </p:nvSpPr>
          <p:spPr>
            <a:xfrm>
              <a:off x="8254448" y="4625855"/>
              <a:ext cx="36671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장 〮 단기적으로 약을 복용하는 사람들은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약물 오남용 걱정 없이</a:t>
              </a: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endPara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사는 것을 원하기 때문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240661D-E609-4B62-917A-FC0208E8B4E5}"/>
              </a:ext>
            </a:extLst>
          </p:cNvPr>
          <p:cNvSpPr txBox="1"/>
          <p:nvPr/>
        </p:nvSpPr>
        <p:spPr>
          <a:xfrm>
            <a:off x="4194764" y="2022068"/>
            <a:ext cx="419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What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is your product/service?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56" name="그룹 1007">
            <a:extLst>
              <a:ext uri="{FF2B5EF4-FFF2-40B4-BE49-F238E27FC236}">
                <a16:creationId xmlns:a16="http://schemas.microsoft.com/office/drawing/2014/main" id="{518DA913-4D50-4E82-BE62-6BA573CF01C3}"/>
              </a:ext>
            </a:extLst>
          </p:cNvPr>
          <p:cNvGrpSpPr/>
          <p:nvPr/>
        </p:nvGrpSpPr>
        <p:grpSpPr>
          <a:xfrm>
            <a:off x="3953045" y="2058668"/>
            <a:ext cx="280673" cy="302264"/>
            <a:chOff x="1180582" y="4964595"/>
            <a:chExt cx="280673" cy="302264"/>
          </a:xfrm>
        </p:grpSpPr>
        <p:pic>
          <p:nvPicPr>
            <p:cNvPr id="75" name="Object 21">
              <a:extLst>
                <a:ext uri="{FF2B5EF4-FFF2-40B4-BE49-F238E27FC236}">
                  <a16:creationId xmlns:a16="http://schemas.microsoft.com/office/drawing/2014/main" id="{29740E77-A2FA-448E-8ECC-FADCF82F0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82" y="4964595"/>
              <a:ext cx="280673" cy="302264"/>
            </a:xfrm>
            <a:prstGeom prst="rect">
              <a:avLst/>
            </a:prstGeom>
          </p:spPr>
        </p:pic>
      </p:grp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E0DE8A0F-3DC9-4BD4-8D77-9DCEE1647A52}"/>
              </a:ext>
            </a:extLst>
          </p:cNvPr>
          <p:cNvSpPr/>
          <p:nvPr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BCD4DD-2292-4B3C-892B-7D46EC7FA0BD}"/>
              </a:ext>
            </a:extLst>
          </p:cNvPr>
          <p:cNvSpPr/>
          <p:nvPr/>
        </p:nvSpPr>
        <p:spPr>
          <a:xfrm>
            <a:off x="4121454" y="2585418"/>
            <a:ext cx="3929402" cy="355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79E2A51-9BAF-4907-B63E-808655163E81}"/>
              </a:ext>
            </a:extLst>
          </p:cNvPr>
          <p:cNvSpPr/>
          <p:nvPr/>
        </p:nvSpPr>
        <p:spPr>
          <a:xfrm>
            <a:off x="4142419" y="5126727"/>
            <a:ext cx="3667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앱을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통한 복약 </a:t>
            </a:r>
            <a:r>
              <a:rPr lang="ko-KR" altLang="en-US" dirty="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알림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및 복약 관련 </a:t>
            </a:r>
            <a:r>
              <a:rPr lang="ko-KR" altLang="en-US" dirty="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정보 전달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2F1007-CD60-499A-A90B-1B462E4F1BC0}"/>
              </a:ext>
            </a:extLst>
          </p:cNvPr>
          <p:cNvGrpSpPr/>
          <p:nvPr/>
        </p:nvGrpSpPr>
        <p:grpSpPr>
          <a:xfrm>
            <a:off x="5423409" y="2895400"/>
            <a:ext cx="1164821" cy="2055897"/>
            <a:chOff x="4744508" y="2888641"/>
            <a:chExt cx="737596" cy="1329731"/>
          </a:xfrm>
        </p:grpSpPr>
        <p:pic>
          <p:nvPicPr>
            <p:cNvPr id="70" name="그림 69" descr="시계, 스크린샷, 측정기이(가) 표시된 사진&#10;&#10;자동 생성된 설명">
              <a:extLst>
                <a:ext uri="{FF2B5EF4-FFF2-40B4-BE49-F238E27FC236}">
                  <a16:creationId xmlns:a16="http://schemas.microsoft.com/office/drawing/2014/main" id="{3F8D62EA-76B0-4266-B94E-6F66857A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508" y="2888641"/>
              <a:ext cx="737596" cy="1329731"/>
            </a:xfrm>
            <a:prstGeom prst="rect">
              <a:avLst/>
            </a:prstGeom>
          </p:spPr>
        </p:pic>
        <p:pic>
          <p:nvPicPr>
            <p:cNvPr id="167" name="그림 16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F53547B-6CCD-49AF-A362-495EACD3F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40" b="6759"/>
            <a:stretch/>
          </p:blipFill>
          <p:spPr>
            <a:xfrm>
              <a:off x="4777853" y="2961862"/>
              <a:ext cx="674037" cy="11039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68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988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9" name="직선 연결선 168"/>
          <p:cNvCxnSpPr/>
          <p:nvPr/>
        </p:nvCxnSpPr>
        <p:spPr>
          <a:xfrm>
            <a:off x="3088640" y="393261"/>
            <a:ext cx="614541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">
            <a:extLst>
              <a:ext uri="{FF2B5EF4-FFF2-40B4-BE49-F238E27FC236}">
                <a16:creationId xmlns:a16="http://schemas.microsoft.com/office/drawing/2014/main" id="{9FD77B14-9C20-4AC2-8A9B-7D24832DF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9035289-B52D-4FE4-992A-D74A3D4BCB57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Revised BMC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B0267A4-C4E2-4ADC-B101-D8CF9C6D779D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15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1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BEB5AF-74DB-4570-AC6B-FEE69D5B7698}"/>
              </a:ext>
            </a:extLst>
          </p:cNvPr>
          <p:cNvSpPr/>
          <p:nvPr/>
        </p:nvSpPr>
        <p:spPr>
          <a:xfrm>
            <a:off x="-349250" y="2146248"/>
            <a:ext cx="13033375" cy="424815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sp>
        <p:nvSpPr>
          <p:cNvPr id="8199" name="내용 개체 틀 2">
            <a:extLst>
              <a:ext uri="{FF2B5EF4-FFF2-40B4-BE49-F238E27FC236}">
                <a16:creationId xmlns:a16="http://schemas.microsoft.com/office/drawing/2014/main" id="{B2EECE65-77FB-412B-88EB-83306F657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864" y="2578048"/>
            <a:ext cx="10009631" cy="35639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상품명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메달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메디컬 달력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기업명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똑배기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0" indent="0" eaLnBrk="1" latin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제품 요약 설명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0" indent="0" eaLnBrk="1" latin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복약 시간을 </a:t>
            </a:r>
            <a:r>
              <a:rPr lang="ko-KR" altLang="en-US" sz="24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리마인더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 푸시 알림을 통해 꾸준히 상기시켜주며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일정 관리를 도와주고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</a:t>
            </a:r>
          </a:p>
          <a:p>
            <a:pPr marL="0" indent="0" eaLnBrk="1" latin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개인의 관심사 및 </a:t>
            </a:r>
            <a:r>
              <a:rPr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PAIN POINT</a:t>
            </a:r>
            <a:r>
              <a:rPr lang="ko-KR" altLang="en-US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에 의한 사용자 맞춤 대시보드 설정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과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0" indent="0" eaLnBrk="1" latin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건강 관리 정보 및 서비스 기능 제공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0244" name="Picture 9">
            <a:extLst>
              <a:ext uri="{FF2B5EF4-FFF2-40B4-BE49-F238E27FC236}">
                <a16:creationId xmlns:a16="http://schemas.microsoft.com/office/drawing/2014/main" id="{FBEAB6CF-0E09-4FFE-9B49-71AA217F4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680686"/>
            <a:ext cx="2124075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Rectangle 7">
            <a:extLst>
              <a:ext uri="{FF2B5EF4-FFF2-40B4-BE49-F238E27FC236}">
                <a16:creationId xmlns:a16="http://schemas.microsoft.com/office/drawing/2014/main" id="{711A9A5F-5BFD-4E92-A482-85A175B4F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1971675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970D2A67-EA66-4BBC-82FF-D8A7CD7188B4}"/>
              </a:ext>
            </a:extLst>
          </p:cNvPr>
          <p:cNvSpPr/>
          <p:nvPr/>
        </p:nvSpPr>
        <p:spPr>
          <a:xfrm>
            <a:off x="-6350" y="2097088"/>
            <a:ext cx="725488" cy="725487"/>
          </a:xfrm>
          <a:prstGeom prst="halfFrame">
            <a:avLst>
              <a:gd name="adj1" fmla="val 20833"/>
              <a:gd name="adj2" fmla="val 2197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  <a:latin typeface="12롯데마트드림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4596B1-9B02-4D7A-9178-535B47FEF971}"/>
              </a:ext>
            </a:extLst>
          </p:cNvPr>
          <p:cNvGrpSpPr/>
          <p:nvPr/>
        </p:nvGrpSpPr>
        <p:grpSpPr>
          <a:xfrm>
            <a:off x="3662029" y="640477"/>
            <a:ext cx="7175148" cy="970077"/>
            <a:chOff x="3696060" y="944564"/>
            <a:chExt cx="7175148" cy="970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FB98DC-0F2E-49E5-8DEE-E8AD8E05F7A2}"/>
                </a:ext>
              </a:extLst>
            </p:cNvPr>
            <p:cNvSpPr txBox="1"/>
            <p:nvPr/>
          </p:nvSpPr>
          <p:spPr>
            <a:xfrm>
              <a:off x="3696060" y="991311"/>
              <a:ext cx="7175148" cy="923330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4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accent6"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의 </a:t>
              </a:r>
              <a:r>
                <a:rPr lang="ko-KR" altLang="en-US" sz="4000" b="1" dirty="0">
                  <a:solidFill>
                    <a:schemeClr val="accent5">
                      <a:lumMod val="50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료 </a:t>
              </a:r>
              <a:r>
                <a:rPr lang="ko-KR" altLang="en-US" sz="4000" b="1" dirty="0">
                  <a:solidFill>
                    <a:schemeClr val="accent5">
                      <a:lumMod val="60000"/>
                      <a:lumOff val="40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용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tx2">
                      <a:lumMod val="75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스마트 캘린더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06B745-357F-48EB-8369-9DDD8452F4FC}"/>
                </a:ext>
              </a:extLst>
            </p:cNvPr>
            <p:cNvSpPr txBox="1"/>
            <p:nvPr/>
          </p:nvSpPr>
          <p:spPr>
            <a:xfrm>
              <a:off x="3723487" y="944564"/>
              <a:ext cx="5135205" cy="923330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“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의 </a:t>
              </a:r>
              <a:r>
                <a:rPr lang="ko-KR" altLang="en-US" sz="40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료 </a:t>
              </a:r>
              <a:r>
                <a:rPr lang="ko-KR" altLang="en-US" sz="4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용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스마트 캘린더 </a:t>
              </a: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A6126B-30B0-4649-8A66-F9F6F21FC00C}"/>
              </a:ext>
            </a:extLst>
          </p:cNvPr>
          <p:cNvGrpSpPr/>
          <p:nvPr/>
        </p:nvGrpSpPr>
        <p:grpSpPr>
          <a:xfrm>
            <a:off x="7516656" y="1698274"/>
            <a:ext cx="3594480" cy="2486234"/>
            <a:chOff x="8782852" y="2567112"/>
            <a:chExt cx="2833987" cy="196021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DA530B8-AC88-4FB0-86E4-9273F0E197FF}"/>
                </a:ext>
              </a:extLst>
            </p:cNvPr>
            <p:cNvGrpSpPr/>
            <p:nvPr/>
          </p:nvGrpSpPr>
          <p:grpSpPr>
            <a:xfrm>
              <a:off x="9043309" y="3061119"/>
              <a:ext cx="2573530" cy="1466209"/>
              <a:chOff x="1168978" y="1736521"/>
              <a:chExt cx="6641173" cy="3783654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0F1099D-97E0-4641-8597-D825F292F4D0}"/>
                  </a:ext>
                </a:extLst>
              </p:cNvPr>
              <p:cNvGrpSpPr/>
              <p:nvPr/>
            </p:nvGrpSpPr>
            <p:grpSpPr>
              <a:xfrm>
                <a:off x="1168978" y="1736521"/>
                <a:ext cx="2581460" cy="3783654"/>
                <a:chOff x="861435" y="1149509"/>
                <a:chExt cx="3777676" cy="5536952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2AF2F912-E10C-47A9-A6B6-9B621BDFA7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4526" b="3609"/>
                <a:stretch/>
              </p:blipFill>
              <p:spPr>
                <a:xfrm>
                  <a:off x="861435" y="1149509"/>
                  <a:ext cx="2495068" cy="4955905"/>
                </a:xfrm>
                <a:prstGeom prst="rect">
                  <a:avLst/>
                </a:prstGeom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E4D575E8-A443-4093-B44B-DA23A0BDED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4647" b="2554"/>
                <a:stretch/>
              </p:blipFill>
              <p:spPr>
                <a:xfrm>
                  <a:off x="2345258" y="2083952"/>
                  <a:ext cx="2293853" cy="4602509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25A8061-3A9E-4D47-929D-D660361D5E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403" b="2875"/>
              <a:stretch/>
            </p:blipFill>
            <p:spPr>
              <a:xfrm>
                <a:off x="3750438" y="1736521"/>
                <a:ext cx="1939935" cy="3783654"/>
              </a:xfrm>
              <a:prstGeom prst="rect">
                <a:avLst/>
              </a:prstGeom>
            </p:spPr>
          </p:pic>
          <p:pic>
            <p:nvPicPr>
              <p:cNvPr id="26" name="그림 25" descr="모니터, 앉아있는, 컴퓨터, 묶음이(가) 표시된 사진&#10;&#10;자동 생성된 설명">
                <a:extLst>
                  <a:ext uri="{FF2B5EF4-FFF2-40B4-BE49-F238E27FC236}">
                    <a16:creationId xmlns:a16="http://schemas.microsoft.com/office/drawing/2014/main" id="{B7DC7147-9CC2-4068-9D2E-579E83B2A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38"/>
              <a:stretch/>
            </p:blipFill>
            <p:spPr>
              <a:xfrm>
                <a:off x="5690373" y="1736521"/>
                <a:ext cx="2119778" cy="3783654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E4A0794-57EE-4BBB-B37D-08C57EA122E4}"/>
                </a:ext>
              </a:extLst>
            </p:cNvPr>
            <p:cNvGrpSpPr/>
            <p:nvPr/>
          </p:nvGrpSpPr>
          <p:grpSpPr>
            <a:xfrm>
              <a:off x="8782852" y="2567112"/>
              <a:ext cx="817044" cy="1536204"/>
              <a:chOff x="4744508" y="2888641"/>
              <a:chExt cx="737596" cy="1416528"/>
            </a:xfrm>
          </p:grpSpPr>
          <p:pic>
            <p:nvPicPr>
              <p:cNvPr id="22" name="그림 21" descr="시계, 스크린샷, 측정기이(가) 표시된 사진&#10;&#10;자동 생성된 설명">
                <a:extLst>
                  <a:ext uri="{FF2B5EF4-FFF2-40B4-BE49-F238E27FC236}">
                    <a16:creationId xmlns:a16="http://schemas.microsoft.com/office/drawing/2014/main" id="{51E47859-4B71-4914-9E30-59F721B93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4508" y="2888641"/>
                <a:ext cx="737596" cy="1416528"/>
              </a:xfrm>
              <a:prstGeom prst="rect">
                <a:avLst/>
              </a:prstGeom>
            </p:spPr>
          </p:pic>
          <p:pic>
            <p:nvPicPr>
              <p:cNvPr id="23" name="그림 2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28983AE9-C90F-43F4-B40A-719F99BCF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40" b="6759"/>
              <a:stretch/>
            </p:blipFill>
            <p:spPr>
              <a:xfrm>
                <a:off x="4777853" y="2961862"/>
                <a:ext cx="674037" cy="115410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pic>
        <p:nvPicPr>
          <p:cNvPr id="29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044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직선 연결선 29"/>
          <p:cNvCxnSpPr/>
          <p:nvPr/>
        </p:nvCxnSpPr>
        <p:spPr>
          <a:xfrm>
            <a:off x="3088640" y="393261"/>
            <a:ext cx="7055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">
            <a:extLst>
              <a:ext uri="{FF2B5EF4-FFF2-40B4-BE49-F238E27FC236}">
                <a16:creationId xmlns:a16="http://schemas.microsoft.com/office/drawing/2014/main" id="{CE33A418-A3AE-48D1-A16F-35C94DC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10F410-400D-4624-A2E5-F33998FB2498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Medal ver.3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006460-BC44-4E92-9F26-310B71EA1445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16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C9AC46F-C057-4172-AFBC-952C09B75E3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0"/>
          <a:stretch/>
        </p:blipFill>
        <p:spPr>
          <a:xfrm>
            <a:off x="2112211" y="670648"/>
            <a:ext cx="1495885" cy="11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2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F946F5-087C-4BD1-AA78-07A269B2D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87"/>
          <a:stretch/>
        </p:blipFill>
        <p:spPr>
          <a:xfrm>
            <a:off x="2125938" y="712427"/>
            <a:ext cx="7940123" cy="4164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0C688-A9CD-4134-B3C9-7DD1FD455947}"/>
              </a:ext>
            </a:extLst>
          </p:cNvPr>
          <p:cNvSpPr txBox="1"/>
          <p:nvPr/>
        </p:nvSpPr>
        <p:spPr>
          <a:xfrm>
            <a:off x="1011185" y="4986238"/>
            <a:ext cx="10169629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리마인더</a:t>
            </a:r>
            <a:r>
              <a:rPr lang="ko-KR" altLang="en-US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복용 확인 전까지 </a:t>
            </a:r>
            <a:r>
              <a:rPr lang="ko-KR" altLang="en-US" sz="16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지속적인 푸시 알림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제공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 시간 이상 복용하지 않을 시 </a:t>
            </a:r>
            <a:r>
              <a:rPr lang="ko-KR" altLang="en-US" sz="16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경각심을 주는 문구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알람 설정 </a:t>
            </a:r>
            <a:r>
              <a:rPr lang="en-US" altLang="ko-KR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복용 일자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등을 입력 후 그에 맞춰 </a:t>
            </a:r>
            <a:r>
              <a:rPr lang="ko-KR" altLang="en-US" sz="1600" dirty="0">
                <a:solidFill>
                  <a:srgbClr val="FE431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 제공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추후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QR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코드를 이용한 약물 등록 가능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캘린더 </a:t>
            </a:r>
            <a:r>
              <a:rPr lang="en-US" altLang="ko-KR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사용자의 </a:t>
            </a:r>
            <a:r>
              <a:rPr lang="ko-KR" altLang="en-US" sz="1600" dirty="0">
                <a:solidFill>
                  <a:srgbClr val="FE431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일정을 확인하고 관리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할 수 있는 페이지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건강 관리 외의 통상적인 스케줄러로도 활용 가능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대시보드 </a:t>
            </a:r>
            <a:r>
              <a:rPr lang="en-US" altLang="ko-KR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</a:t>
            </a:r>
            <a:r>
              <a:rPr lang="ko-KR" altLang="en-US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입력 정보를 기반으로 한 </a:t>
            </a:r>
            <a:r>
              <a:rPr lang="ko-KR" altLang="en-US" sz="1600" dirty="0">
                <a:solidFill>
                  <a:srgbClr val="FE431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 맞춤형 건강관리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분석 대시보드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0973CA5-E96E-4E69-A2DD-AB820463047A}"/>
              </a:ext>
            </a:extLst>
          </p:cNvPr>
          <p:cNvSpPr/>
          <p:nvPr/>
        </p:nvSpPr>
        <p:spPr>
          <a:xfrm>
            <a:off x="-323849" y="825500"/>
            <a:ext cx="2331070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MVP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EC41FF-2773-4847-BBEC-4DA2B063AB0D}"/>
              </a:ext>
            </a:extLst>
          </p:cNvPr>
          <p:cNvSpPr/>
          <p:nvPr/>
        </p:nvSpPr>
        <p:spPr>
          <a:xfrm>
            <a:off x="777498" y="935037"/>
            <a:ext cx="45719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0EE2814D-8DC4-4A6A-A17E-5132CC235BF3}"/>
              </a:ext>
            </a:extLst>
          </p:cNvPr>
          <p:cNvSpPr/>
          <p:nvPr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044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3088640" y="393261"/>
            <a:ext cx="70554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">
            <a:extLst>
              <a:ext uri="{FF2B5EF4-FFF2-40B4-BE49-F238E27FC236}">
                <a16:creationId xmlns:a16="http://schemas.microsoft.com/office/drawing/2014/main" id="{D1A0E78D-B4C6-4C0F-B95E-E588CD32B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D66F21-21D2-45E3-9215-ECFE8FD54E5C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제품 </a:t>
            </a: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MVP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Software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8F82B0-CE85-4DD1-B4B7-CFBB1E67DA12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17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83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그룹 6">
            <a:extLst>
              <a:ext uri="{FF2B5EF4-FFF2-40B4-BE49-F238E27FC236}">
                <a16:creationId xmlns:a16="http://schemas.microsoft.com/office/drawing/2014/main" id="{8D10B826-CCF2-4224-8CC5-9594184A1D65}"/>
              </a:ext>
            </a:extLst>
          </p:cNvPr>
          <p:cNvGrpSpPr>
            <a:grpSpLocks/>
          </p:cNvGrpSpPr>
          <p:nvPr/>
        </p:nvGrpSpPr>
        <p:grpSpPr bwMode="auto">
          <a:xfrm>
            <a:off x="1465263" y="2163763"/>
            <a:ext cx="2913062" cy="1736725"/>
            <a:chOff x="3268663" y="2240868"/>
            <a:chExt cx="3096345" cy="21242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4092BE-8A24-4F1C-95BC-4347CF67DB10}"/>
                </a:ext>
              </a:extLst>
            </p:cNvPr>
            <p:cNvSpPr/>
            <p:nvPr/>
          </p:nvSpPr>
          <p:spPr>
            <a:xfrm>
              <a:off x="3268663" y="2240868"/>
              <a:ext cx="3096345" cy="1621332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목차</a:t>
              </a:r>
              <a:endPara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BF8E129-4E89-46E7-AFD1-F6499677FD08}"/>
                </a:ext>
              </a:extLst>
            </p:cNvPr>
            <p:cNvSpPr/>
            <p:nvPr/>
          </p:nvSpPr>
          <p:spPr>
            <a:xfrm rot="16200000" flipH="1">
              <a:off x="5880696" y="3880794"/>
              <a:ext cx="502905" cy="465717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pic>
        <p:nvPicPr>
          <p:cNvPr id="11267" name="그림 5">
            <a:extLst>
              <a:ext uri="{FF2B5EF4-FFF2-40B4-BE49-F238E27FC236}">
                <a16:creationId xmlns:a16="http://schemas.microsoft.com/office/drawing/2014/main" id="{123E9DF8-662F-4939-8BC7-8518979739B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A597-A5CA-4458-89B3-BFEA64668418}"/>
              </a:ext>
            </a:extLst>
          </p:cNvPr>
          <p:cNvGrpSpPr/>
          <p:nvPr/>
        </p:nvGrpSpPr>
        <p:grpSpPr>
          <a:xfrm>
            <a:off x="7299250" y="737264"/>
            <a:ext cx="4017990" cy="5383471"/>
            <a:chOff x="7262586" y="1005254"/>
            <a:chExt cx="4017990" cy="53834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42E3C2-7A12-48CE-AC7A-A0D9838B2BB9}"/>
                </a:ext>
              </a:extLst>
            </p:cNvPr>
            <p:cNvSpPr txBox="1"/>
            <p:nvPr/>
          </p:nvSpPr>
          <p:spPr>
            <a:xfrm>
              <a:off x="7283472" y="1005254"/>
              <a:ext cx="3673068" cy="43088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1. </a:t>
              </a:r>
              <a:r>
                <a:rPr lang="ko-KR" altLang="en-US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아이템 개발배경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4845F5-4DEA-4CB7-AAAF-2671DD88C30A}"/>
                </a:ext>
              </a:extLst>
            </p:cNvPr>
            <p:cNvSpPr txBox="1"/>
            <p:nvPr/>
          </p:nvSpPr>
          <p:spPr>
            <a:xfrm>
              <a:off x="7283472" y="1512892"/>
              <a:ext cx="3761306" cy="1261884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2. VER1</a:t>
              </a:r>
            </a:p>
            <a:p>
              <a:pPr marL="285750" lvl="0" indent="-285750">
                <a:buFont typeface="12롯데마트드림Bold" panose="02020603020101020101" pitchFamily="18" charset="-127"/>
                <a:buChar char="-"/>
                <a:defRPr/>
              </a:pPr>
              <a:r>
                <a:rPr lang="en-US" altLang="ko-KR" b="1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Medal</a:t>
              </a:r>
              <a:r>
                <a:rPr lang="en-US" altLang="ko-KR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 Smart Medical Calendar </a:t>
              </a:r>
            </a:p>
            <a:p>
              <a:pPr marL="285750" indent="-285750">
                <a:buFont typeface="12롯데마트드림Bold" panose="02020603020101020101" pitchFamily="18" charset="-127"/>
                <a:buChar char="-"/>
                <a:defRPr/>
              </a:pPr>
              <a:r>
                <a:rPr lang="en-US" altLang="ko-KR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MVP ver.1</a:t>
              </a:r>
            </a:p>
            <a:p>
              <a:pPr marL="285750" lvl="0" indent="-285750">
                <a:buFont typeface="12롯데마트드림Bold" panose="02020603020101020101" pitchFamily="18" charset="-127"/>
                <a:buChar char="-"/>
                <a:defRPr/>
              </a:pPr>
              <a:r>
                <a:rPr lang="en-US" altLang="ko-KR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Business Model Canvas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B98EBC-B290-4180-86E2-12789831A2AA}"/>
                </a:ext>
              </a:extLst>
            </p:cNvPr>
            <p:cNvSpPr txBox="1"/>
            <p:nvPr/>
          </p:nvSpPr>
          <p:spPr>
            <a:xfrm>
              <a:off x="7283472" y="2850604"/>
              <a:ext cx="3997104" cy="169277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3. VER2</a:t>
              </a:r>
            </a:p>
            <a:p>
              <a:pPr marL="285750" lvl="0" indent="-285750">
                <a:buFont typeface="12롯데마트드림Bold" panose="02020603020101020101" pitchFamily="18" charset="-127"/>
                <a:buChar char="-"/>
                <a:defRPr/>
              </a:pPr>
              <a:r>
                <a:rPr lang="en-US" altLang="ko-KR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Original</a:t>
              </a:r>
              <a:r>
                <a:rPr lang="ko-KR" altLang="en-US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Business Model</a:t>
              </a:r>
            </a:p>
            <a:p>
              <a:pPr marL="285750" lvl="0" indent="-285750">
                <a:buFont typeface="12롯데마트드림Bold" panose="02020603020101020101" pitchFamily="18" charset="-127"/>
                <a:buChar char="-"/>
                <a:defRPr/>
              </a:pPr>
              <a:r>
                <a:rPr lang="en-US" altLang="ko-KR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MVP ver.2</a:t>
              </a:r>
            </a:p>
            <a:p>
              <a:pPr marL="285750" lvl="0" indent="-285750">
                <a:buFont typeface="12롯데마트드림Bold" panose="02020603020101020101" pitchFamily="18" charset="-127"/>
                <a:buChar char="-"/>
                <a:defRPr/>
              </a:pPr>
              <a:r>
                <a:rPr lang="en-US" altLang="ko-KR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Customer Discovery</a:t>
              </a:r>
            </a:p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2D2C3-8974-4F7A-8DB0-9802E76C0C87}"/>
                </a:ext>
              </a:extLst>
            </p:cNvPr>
            <p:cNvSpPr txBox="1"/>
            <p:nvPr/>
          </p:nvSpPr>
          <p:spPr>
            <a:xfrm>
              <a:off x="7283472" y="4163708"/>
              <a:ext cx="3205016" cy="1261884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4. VER3</a:t>
              </a:r>
            </a:p>
            <a:p>
              <a:pPr marL="285750" lvl="0" indent="-285750">
                <a:buFont typeface="12롯데마트드림Bold" panose="02020603020101020101" pitchFamily="18" charset="-127"/>
                <a:buChar char="-"/>
                <a:defRPr/>
              </a:pPr>
              <a:r>
                <a:rPr lang="en-US" altLang="ko-KR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Revised Business Model</a:t>
              </a:r>
            </a:p>
            <a:p>
              <a:pPr marL="285750" indent="-285750">
                <a:buFont typeface="12롯데마트드림Bold" panose="02020603020101020101" pitchFamily="18" charset="-127"/>
                <a:buChar char="-"/>
                <a:defRPr/>
              </a:pPr>
              <a:r>
                <a:rPr lang="en-US" altLang="ko-KR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MVP ver.3</a:t>
              </a:r>
            </a:p>
            <a:p>
              <a:pPr marL="285750" lvl="0" indent="-285750">
                <a:buFont typeface="12롯데마트드림Bold" panose="02020603020101020101" pitchFamily="18" charset="-127"/>
                <a:buChar char="-"/>
                <a:defRPr/>
              </a:pPr>
              <a:r>
                <a:rPr lang="en-US" altLang="ko-KR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MVP Feedback</a:t>
              </a:r>
              <a:endPara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B4E359-3F36-4AA6-9F10-E4655247C075}"/>
                </a:ext>
              </a:extLst>
            </p:cNvPr>
            <p:cNvSpPr txBox="1"/>
            <p:nvPr/>
          </p:nvSpPr>
          <p:spPr>
            <a:xfrm>
              <a:off x="7262586" y="5425592"/>
              <a:ext cx="3205016" cy="43088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5. </a:t>
              </a:r>
              <a:r>
                <a:rPr lang="ko-KR" altLang="en-US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향후계획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AEF1FE-7061-468D-B7BE-2185A3F81F47}"/>
                </a:ext>
              </a:extLst>
            </p:cNvPr>
            <p:cNvSpPr txBox="1"/>
            <p:nvPr/>
          </p:nvSpPr>
          <p:spPr>
            <a:xfrm>
              <a:off x="7283472" y="5957838"/>
              <a:ext cx="3205016" cy="43088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QnA</a:t>
              </a:r>
              <a:endPara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D8A744-51EE-4965-A394-93A2EB13031B}"/>
              </a:ext>
            </a:extLst>
          </p:cNvPr>
          <p:cNvSpPr/>
          <p:nvPr/>
        </p:nvSpPr>
        <p:spPr>
          <a:xfrm>
            <a:off x="-323850" y="825500"/>
            <a:ext cx="2586107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MVP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대한 피드백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3D1DED-AA12-4572-B933-5B8CB7E0FB43}"/>
              </a:ext>
            </a:extLst>
          </p:cNvPr>
          <p:cNvSpPr/>
          <p:nvPr/>
        </p:nvSpPr>
        <p:spPr>
          <a:xfrm>
            <a:off x="148951" y="935037"/>
            <a:ext cx="45719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7D7A2-1F2A-4276-AA5F-2022DB0386D7}"/>
              </a:ext>
            </a:extLst>
          </p:cNvPr>
          <p:cNvSpPr txBox="1"/>
          <p:nvPr/>
        </p:nvSpPr>
        <p:spPr>
          <a:xfrm>
            <a:off x="6425165" y="3593720"/>
            <a:ext cx="5278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앱 사용에 대한 부담감</a:t>
            </a: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높은 연령층에서는 </a:t>
            </a:r>
            <a:r>
              <a:rPr lang="ko-KR" alt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낮선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앱을 사용하기 부담되고</a:t>
            </a:r>
            <a:r>
              <a:rPr lang="en-US" altLang="ko-KR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사용하기 어려움</a:t>
            </a:r>
            <a:r>
              <a:rPr lang="en-US" altLang="ko-KR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algn="ctr"/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앱을 통한 건강관리의 불필요성</a:t>
            </a: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굳이 앱을 통해서 관리할 필요성이 없다고 생각함</a:t>
            </a:r>
            <a:r>
              <a:rPr lang="en-US" altLang="ko-KR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A27B46-C39B-417F-B645-B1BB95FD3D36}"/>
              </a:ext>
            </a:extLst>
          </p:cNvPr>
          <p:cNvSpPr/>
          <p:nvPr/>
        </p:nvSpPr>
        <p:spPr>
          <a:xfrm>
            <a:off x="6425164" y="2992867"/>
            <a:ext cx="5278508" cy="2402037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5CFA1E-DE42-4460-8287-BD6F214FE85A}"/>
              </a:ext>
            </a:extLst>
          </p:cNvPr>
          <p:cNvSpPr/>
          <p:nvPr/>
        </p:nvSpPr>
        <p:spPr>
          <a:xfrm>
            <a:off x="8183359" y="2850440"/>
            <a:ext cx="1762119" cy="418365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사용하지 않겠다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F10BB0-5EB7-4C2D-8871-A80630484240}"/>
              </a:ext>
            </a:extLst>
          </p:cNvPr>
          <p:cNvSpPr/>
          <p:nvPr/>
        </p:nvSpPr>
        <p:spPr>
          <a:xfrm>
            <a:off x="521359" y="1936020"/>
            <a:ext cx="7204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u="sng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</a:t>
            </a:r>
            <a:r>
              <a:rPr lang="ko-KR" altLang="en-US" sz="2800" b="1" u="sng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이와 같은 서비스를 </a:t>
            </a:r>
            <a:r>
              <a:rPr lang="ko-KR" altLang="en-US" sz="2800" b="1" u="sng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사용할 의사</a:t>
            </a:r>
            <a:r>
              <a:rPr lang="ko-KR" altLang="en-US" sz="2800" b="1" u="sng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 있습니까</a:t>
            </a:r>
            <a:r>
              <a:rPr lang="en-US" altLang="ko-KR" sz="2800" b="1" u="sng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</a:t>
            </a:r>
            <a:endParaRPr lang="ko-KR" altLang="en-US" sz="2800" u="sng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2F20FC9-C0CB-4FBF-B487-38DC31A7F77E}"/>
              </a:ext>
            </a:extLst>
          </p:cNvPr>
          <p:cNvGrpSpPr/>
          <p:nvPr/>
        </p:nvGrpSpPr>
        <p:grpSpPr>
          <a:xfrm>
            <a:off x="521359" y="2850440"/>
            <a:ext cx="5070101" cy="2549998"/>
            <a:chOff x="718257" y="2843097"/>
            <a:chExt cx="5070101" cy="254999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4714D4-4CA1-434F-A63A-20AF89AB8B94}"/>
                </a:ext>
              </a:extLst>
            </p:cNvPr>
            <p:cNvGrpSpPr/>
            <p:nvPr/>
          </p:nvGrpSpPr>
          <p:grpSpPr>
            <a:xfrm>
              <a:off x="718257" y="2843097"/>
              <a:ext cx="5070101" cy="2549998"/>
              <a:chOff x="443194" y="1472012"/>
              <a:chExt cx="5070101" cy="2893613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0F962EB-0128-42D7-8E42-05AF099CE25F}"/>
                  </a:ext>
                </a:extLst>
              </p:cNvPr>
              <p:cNvSpPr/>
              <p:nvPr/>
            </p:nvSpPr>
            <p:spPr>
              <a:xfrm>
                <a:off x="443194" y="1639906"/>
                <a:ext cx="5070101" cy="2725719"/>
              </a:xfrm>
              <a:prstGeom prst="round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FC51F52-4D9A-4F5D-93A6-241881F59382}"/>
                  </a:ext>
                </a:extLst>
              </p:cNvPr>
              <p:cNvSpPr/>
              <p:nvPr/>
            </p:nvSpPr>
            <p:spPr>
              <a:xfrm>
                <a:off x="2133601" y="1472012"/>
                <a:ext cx="1686396" cy="418365"/>
              </a:xfrm>
              <a:prstGeom prst="round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사용하겠다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689F7F-04E2-4E92-8EDB-397DD622C20C}"/>
                </a:ext>
              </a:extLst>
            </p:cNvPr>
            <p:cNvSpPr/>
            <p:nvPr/>
          </p:nvSpPr>
          <p:spPr>
            <a:xfrm>
              <a:off x="727962" y="3388093"/>
              <a:ext cx="5047799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약물 복용 알람 기능</a:t>
              </a:r>
              <a:r>
                <a:rPr lang="en-US" altLang="ko-KR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b="1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리마인더</a:t>
              </a:r>
              <a:r>
                <a:rPr lang="en-US" altLang="ko-KR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</a:t>
              </a:r>
            </a:p>
            <a:p>
              <a:pPr algn="ctr"/>
              <a:r>
                <a:rPr lang="en-US" altLang="ko-KR" sz="12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</a:t>
              </a:r>
              <a:r>
                <a:rPr lang="ko-KR" altLang="en-US" sz="12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먹기 전까지의 지속적인 알람으로 약물 복용을 끝까지 책임질 수 있음</a:t>
              </a:r>
              <a:endParaRPr lang="en-US" altLang="ko-KR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전반적인 건강 관리</a:t>
              </a:r>
              <a:endPara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</a:t>
              </a:r>
              <a:r>
                <a:rPr lang="ko-KR" altLang="en-US" sz="12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약 복용 뿐 아닌 전반적인 건강관리가 가능</a:t>
              </a:r>
              <a:r>
                <a:rPr lang="en-US" altLang="ko-KR" sz="12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pPr algn="ctr"/>
              <a:endParaRPr lang="en-US" altLang="ko-KR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약 정보 제공</a:t>
              </a:r>
              <a:endPara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</a:t>
              </a:r>
              <a:r>
                <a:rPr lang="ko-KR" altLang="en-US" sz="12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약에 대한 정보를 제공받을 수 있음</a:t>
              </a:r>
              <a:r>
                <a:rPr lang="en-US" altLang="ko-KR" sz="12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80A257-74B2-44CC-A23B-84BCFA9B142E}"/>
              </a:ext>
            </a:extLst>
          </p:cNvPr>
          <p:cNvSpPr/>
          <p:nvPr/>
        </p:nvSpPr>
        <p:spPr>
          <a:xfrm>
            <a:off x="17463" y="1534635"/>
            <a:ext cx="12174537" cy="4716862"/>
          </a:xfrm>
          <a:prstGeom prst="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ko-KR" sz="2400" b="1" u="sng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ko-KR" altLang="en-US" sz="2400" b="1" u="sng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제품에 대한 </a:t>
            </a:r>
            <a:r>
              <a:rPr lang="ko-KR" altLang="en-US" sz="2400" b="1" u="sng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피드백 및 원하는 서비스</a:t>
            </a:r>
            <a:r>
              <a:rPr lang="ko-KR" altLang="en-US" sz="2400" b="1" u="sng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 있습니까</a:t>
            </a:r>
            <a:r>
              <a:rPr lang="en-US" altLang="ko-KR" sz="2400" b="1" u="sng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</a:t>
            </a:r>
            <a:endParaRPr lang="ko-KR" altLang="en-US" sz="2400" b="1" u="sng" dirty="0">
              <a:solidFill>
                <a:prstClr val="black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n w="0"/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n w="0"/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n w="0"/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더 </a:t>
            </a:r>
            <a:r>
              <a:rPr lang="ko-KR" altLang="en-US" b="1" dirty="0">
                <a:ln w="0"/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간편한 사용법</a:t>
            </a:r>
            <a:r>
              <a:rPr lang="en-US" altLang="ko-KR" b="1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b="1" dirty="0">
                <a:ln w="0"/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간단한 인터페이스</a:t>
            </a:r>
            <a:r>
              <a:rPr lang="ko-KR" altLang="en-US" b="1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활용이 필요함</a:t>
            </a:r>
            <a:r>
              <a:rPr lang="en-US" altLang="ko-KR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  <a:endParaRPr lang="ko-KR" altLang="en-US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b="1" dirty="0">
              <a:ln w="0"/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직접 찾지 않는 이상 찾기가 어렵기 때문에 더</a:t>
            </a:r>
            <a:r>
              <a:rPr lang="ko-KR" altLang="en-US" dirty="0">
                <a:ln w="0"/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b="1" dirty="0">
                <a:ln w="0"/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적극적인 홍보</a:t>
            </a:r>
            <a:r>
              <a:rPr lang="ko-KR" altLang="en-US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 필요함</a:t>
            </a:r>
            <a:r>
              <a:rPr lang="en-US" altLang="ko-KR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n w="0"/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건강관리상식</a:t>
            </a:r>
            <a:r>
              <a:rPr lang="ko-KR" altLang="en-US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과 음식에 대한 효능에 대한 알림을 받고 싶음</a:t>
            </a:r>
            <a:r>
              <a:rPr lang="en-US" altLang="ko-KR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n w="0"/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밥을 먹는 시기</a:t>
            </a:r>
            <a:r>
              <a:rPr lang="ko-KR" altLang="en-US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 항상 다를 수도 있는데</a:t>
            </a:r>
            <a:r>
              <a:rPr lang="en-US" altLang="ko-KR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이에 맞춰 알람을 주기 어려울 것으로 보임</a:t>
            </a:r>
            <a:r>
              <a:rPr lang="en-US" altLang="ko-KR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n w="0"/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앱에 일일이 </a:t>
            </a:r>
            <a:r>
              <a:rPr lang="ko-KR" altLang="en-US" b="1" dirty="0">
                <a:ln w="0"/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입력</a:t>
            </a:r>
            <a:r>
              <a:rPr lang="ko-KR" altLang="en-US" dirty="0">
                <a:ln w="0"/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하기 어려움 </a:t>
            </a:r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96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3088640" y="393261"/>
            <a:ext cx="78147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">
            <a:extLst>
              <a:ext uri="{FF2B5EF4-FFF2-40B4-BE49-F238E27FC236}">
                <a16:creationId xmlns:a16="http://schemas.microsoft.com/office/drawing/2014/main" id="{A72DF870-9FEE-4EC1-B81B-D4E311E83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AABAD0-FF89-4564-B601-2486BFBE5DEF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MVP Feedback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6902E-EB14-4641-A703-35181930C61C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18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27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0F620F-3DA1-4665-BC53-463D2F403B98}"/>
              </a:ext>
            </a:extLst>
          </p:cNvPr>
          <p:cNvSpPr txBox="1"/>
          <p:nvPr/>
        </p:nvSpPr>
        <p:spPr>
          <a:xfrm>
            <a:off x="597694" y="1808162"/>
            <a:ext cx="9154511" cy="3884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1. </a:t>
            </a:r>
            <a:r>
              <a:rPr lang="ko-KR" altLang="en-US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메뉴 및 모든 단어 </a:t>
            </a:r>
            <a:r>
              <a:rPr lang="ko-KR" altLang="en-US" sz="2400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한글화 및 직관적 언어</a:t>
            </a:r>
            <a:r>
              <a:rPr lang="ko-KR" altLang="en-US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설정</a:t>
            </a:r>
            <a:endParaRPr lang="en-US" altLang="ko-KR" sz="24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2. </a:t>
            </a:r>
            <a:r>
              <a:rPr lang="ko-KR" altLang="en-US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회원 가입 페이지 문항 축소</a:t>
            </a:r>
            <a:endParaRPr lang="en-US" altLang="ko-KR" sz="24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  -&gt; </a:t>
            </a:r>
            <a:r>
              <a:rPr lang="ko-KR" altLang="en-US" sz="2400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최소한의 정보</a:t>
            </a:r>
            <a:r>
              <a:rPr lang="ko-KR" altLang="en-US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로 회원 가입 가능</a:t>
            </a:r>
            <a:r>
              <a:rPr lang="en-US" altLang="ko-KR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(</a:t>
            </a:r>
            <a:r>
              <a:rPr lang="ko-KR" altLang="en-US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기본 기능만 가능</a:t>
            </a:r>
            <a:r>
              <a:rPr lang="en-US" altLang="ko-KR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  -&gt; </a:t>
            </a:r>
            <a:r>
              <a:rPr lang="ko-KR" altLang="en-US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추가 정보 입력 시 </a:t>
            </a:r>
            <a:r>
              <a:rPr lang="ko-KR" altLang="en-US" sz="2400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고급 기능 이용가능</a:t>
            </a:r>
            <a:endParaRPr lang="en-US" altLang="ko-KR" sz="2400" dirty="0">
              <a:solidFill>
                <a:srgbClr val="0070C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3. </a:t>
            </a:r>
            <a:r>
              <a:rPr lang="ko-KR" altLang="en-US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약 알림 </a:t>
            </a:r>
            <a:r>
              <a:rPr lang="ko-KR" altLang="en-US" sz="2400" dirty="0" err="1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리마인더</a:t>
            </a:r>
            <a:r>
              <a:rPr lang="ko-KR" altLang="en-US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반복 선택 주기</a:t>
            </a:r>
            <a:r>
              <a:rPr lang="ko-KR" altLang="en-US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기능 추가</a:t>
            </a:r>
            <a:endParaRPr lang="en-US" altLang="ko-KR" sz="24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4. </a:t>
            </a:r>
            <a:r>
              <a:rPr lang="ko-KR" altLang="en-US" sz="2400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직관적인 버튼 키</a:t>
            </a:r>
            <a:r>
              <a:rPr lang="ko-KR" altLang="en-US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로 인터페이스 흐름 개선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5. </a:t>
            </a:r>
            <a:r>
              <a:rPr lang="ko-KR" altLang="en-US" sz="2400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건강 관리</a:t>
            </a:r>
            <a:r>
              <a:rPr lang="ko-KR" altLang="en-US" sz="24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페이지 추가</a:t>
            </a:r>
            <a:endParaRPr lang="en-US" altLang="ko-KR" sz="24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0F9F74-37B6-4866-A3E7-5CD770286432}"/>
              </a:ext>
            </a:extLst>
          </p:cNvPr>
          <p:cNvSpPr/>
          <p:nvPr/>
        </p:nvSpPr>
        <p:spPr>
          <a:xfrm>
            <a:off x="-323850" y="825500"/>
            <a:ext cx="2586107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MVP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개선사항 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8FE23-0A69-4D77-8E8D-AD7C781FB932}"/>
              </a:ext>
            </a:extLst>
          </p:cNvPr>
          <p:cNvSpPr/>
          <p:nvPr/>
        </p:nvSpPr>
        <p:spPr>
          <a:xfrm>
            <a:off x="148951" y="935037"/>
            <a:ext cx="45719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492268-B764-4B01-8C43-8FD34EE2C712}"/>
              </a:ext>
            </a:extLst>
          </p:cNvPr>
          <p:cNvSpPr/>
          <p:nvPr/>
        </p:nvSpPr>
        <p:spPr>
          <a:xfrm>
            <a:off x="2497368" y="853143"/>
            <a:ext cx="2323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사용자 </a:t>
            </a:r>
            <a:r>
              <a:rPr lang="en-US" altLang="ko-KR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UI </a:t>
            </a:r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개선</a:t>
            </a:r>
            <a:endParaRPr lang="en-US" altLang="ko-KR" sz="2800" dirty="0">
              <a:solidFill>
                <a:srgbClr val="00206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96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88640" y="393261"/>
            <a:ext cx="78147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">
            <a:extLst>
              <a:ext uri="{FF2B5EF4-FFF2-40B4-BE49-F238E27FC236}">
                <a16:creationId xmlns:a16="http://schemas.microsoft.com/office/drawing/2014/main" id="{A63E5789-BA70-4379-B793-B502FE658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F98EE-DE58-4E3A-A45F-DEBFFFAC6760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MVP Feedback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E30EB-14A0-445E-BDA1-D3A8F5B7ECEB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19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630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0F620F-3DA1-4665-BC53-463D2F403B98}"/>
              </a:ext>
            </a:extLst>
          </p:cNvPr>
          <p:cNvSpPr txBox="1"/>
          <p:nvPr/>
        </p:nvSpPr>
        <p:spPr>
          <a:xfrm>
            <a:off x="597694" y="1463675"/>
            <a:ext cx="4776738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1. 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메뉴 및 모든 단어 </a:t>
            </a:r>
            <a:r>
              <a:rPr lang="ko-KR" altLang="en-US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한글화 및 직관적 언어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설정</a:t>
            </a:r>
            <a:endParaRPr lang="en-US" altLang="ko-KR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0F9F74-37B6-4866-A3E7-5CD770286432}"/>
              </a:ext>
            </a:extLst>
          </p:cNvPr>
          <p:cNvSpPr/>
          <p:nvPr/>
        </p:nvSpPr>
        <p:spPr>
          <a:xfrm>
            <a:off x="-323850" y="825500"/>
            <a:ext cx="2586107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MVP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개선사항 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8FE23-0A69-4D77-8E8D-AD7C781FB932}"/>
              </a:ext>
            </a:extLst>
          </p:cNvPr>
          <p:cNvSpPr/>
          <p:nvPr/>
        </p:nvSpPr>
        <p:spPr>
          <a:xfrm>
            <a:off x="148951" y="935037"/>
            <a:ext cx="45719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492268-B764-4B01-8C43-8FD34EE2C712}"/>
              </a:ext>
            </a:extLst>
          </p:cNvPr>
          <p:cNvSpPr/>
          <p:nvPr/>
        </p:nvSpPr>
        <p:spPr>
          <a:xfrm>
            <a:off x="2497368" y="853143"/>
            <a:ext cx="2323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사용자 </a:t>
            </a:r>
            <a:r>
              <a:rPr lang="en-US" altLang="ko-KR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UI </a:t>
            </a:r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개선</a:t>
            </a:r>
            <a:endParaRPr lang="en-US" altLang="ko-KR" sz="2800" dirty="0">
              <a:solidFill>
                <a:srgbClr val="00206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A66C34-D6CA-464B-94C7-702A0085A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2" b="4070"/>
          <a:stretch/>
        </p:blipFill>
        <p:spPr>
          <a:xfrm>
            <a:off x="376510" y="2138026"/>
            <a:ext cx="2266996" cy="4321884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C03B5B8-72B8-4E43-B995-EBE7E5A9D8E7}"/>
              </a:ext>
            </a:extLst>
          </p:cNvPr>
          <p:cNvSpPr/>
          <p:nvPr/>
        </p:nvSpPr>
        <p:spPr>
          <a:xfrm>
            <a:off x="2999534" y="4119986"/>
            <a:ext cx="632750" cy="443264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6B827-3F13-4B20-A399-E7857B18C81A}"/>
              </a:ext>
            </a:extLst>
          </p:cNvPr>
          <p:cNvSpPr txBox="1"/>
          <p:nvPr/>
        </p:nvSpPr>
        <p:spPr>
          <a:xfrm>
            <a:off x="8754144" y="3267463"/>
            <a:ext cx="3107094" cy="4426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영어로 된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64209-6198-4143-8C35-B3F63428395B}"/>
              </a:ext>
            </a:extLst>
          </p:cNvPr>
          <p:cNvSpPr txBox="1"/>
          <p:nvPr/>
        </p:nvSpPr>
        <p:spPr>
          <a:xfrm>
            <a:off x="8754144" y="4298968"/>
            <a:ext cx="3107094" cy="7831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모든 언어를 한글화 하여</a:t>
            </a: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사용자의 친밀도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개선함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949C83-3F5F-4C7D-A393-8D3BB7227CF5}"/>
              </a:ext>
            </a:extLst>
          </p:cNvPr>
          <p:cNvCxnSpPr/>
          <p:nvPr/>
        </p:nvCxnSpPr>
        <p:spPr>
          <a:xfrm>
            <a:off x="10307691" y="3826673"/>
            <a:ext cx="0" cy="33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F6E17B6-EA3B-4063-9E1F-5B308908E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05" b="4005"/>
          <a:stretch/>
        </p:blipFill>
        <p:spPr>
          <a:xfrm>
            <a:off x="3977408" y="2201641"/>
            <a:ext cx="2108933" cy="4194654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71DA82-5F2D-474E-A3CC-D519173D2B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1" b="4005"/>
          <a:stretch/>
        </p:blipFill>
        <p:spPr>
          <a:xfrm>
            <a:off x="6343972" y="2201641"/>
            <a:ext cx="2130737" cy="4194654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ADBF998-C520-44B4-ACF9-0057B199D677}"/>
              </a:ext>
            </a:extLst>
          </p:cNvPr>
          <p:cNvSpPr/>
          <p:nvPr/>
        </p:nvSpPr>
        <p:spPr>
          <a:xfrm>
            <a:off x="3808071" y="2138023"/>
            <a:ext cx="4780344" cy="4321884"/>
          </a:xfrm>
          <a:prstGeom prst="roundRect">
            <a:avLst>
              <a:gd name="adj" fmla="val 3544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96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3088640" y="393261"/>
            <a:ext cx="78147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">
            <a:extLst>
              <a:ext uri="{FF2B5EF4-FFF2-40B4-BE49-F238E27FC236}">
                <a16:creationId xmlns:a16="http://schemas.microsoft.com/office/drawing/2014/main" id="{4FA58EF8-C4FD-40B6-A373-1E574DEDE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977AA2-9B6E-4C9A-98C5-BC4F35E40888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MVP Feedback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74E38C-B8FC-4A6B-872F-9602F392AF87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20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41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0F620F-3DA1-4665-BC53-463D2F403B98}"/>
              </a:ext>
            </a:extLst>
          </p:cNvPr>
          <p:cNvSpPr txBox="1"/>
          <p:nvPr/>
        </p:nvSpPr>
        <p:spPr>
          <a:xfrm>
            <a:off x="597694" y="1463675"/>
            <a:ext cx="4776738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2. 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회원 가입 페이지 문항 축소</a:t>
            </a:r>
            <a:endParaRPr lang="en-US" altLang="ko-KR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0F9F74-37B6-4866-A3E7-5CD770286432}"/>
              </a:ext>
            </a:extLst>
          </p:cNvPr>
          <p:cNvSpPr/>
          <p:nvPr/>
        </p:nvSpPr>
        <p:spPr>
          <a:xfrm>
            <a:off x="-323850" y="825500"/>
            <a:ext cx="2586107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MVP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개선사항 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8FE23-0A69-4D77-8E8D-AD7C781FB932}"/>
              </a:ext>
            </a:extLst>
          </p:cNvPr>
          <p:cNvSpPr/>
          <p:nvPr/>
        </p:nvSpPr>
        <p:spPr>
          <a:xfrm>
            <a:off x="148951" y="935037"/>
            <a:ext cx="45719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492268-B764-4B01-8C43-8FD34EE2C712}"/>
              </a:ext>
            </a:extLst>
          </p:cNvPr>
          <p:cNvSpPr/>
          <p:nvPr/>
        </p:nvSpPr>
        <p:spPr>
          <a:xfrm>
            <a:off x="2497368" y="853143"/>
            <a:ext cx="2323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사용자 </a:t>
            </a:r>
            <a:r>
              <a:rPr lang="en-US" altLang="ko-KR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UI </a:t>
            </a:r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개선</a:t>
            </a:r>
            <a:endParaRPr lang="en-US" altLang="ko-KR" sz="2800" dirty="0">
              <a:solidFill>
                <a:srgbClr val="00206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C03B5B8-72B8-4E43-B995-EBE7E5A9D8E7}"/>
              </a:ext>
            </a:extLst>
          </p:cNvPr>
          <p:cNvSpPr/>
          <p:nvPr/>
        </p:nvSpPr>
        <p:spPr>
          <a:xfrm>
            <a:off x="3590549" y="3735358"/>
            <a:ext cx="632750" cy="443264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6B827-3F13-4B20-A399-E7857B18C81A}"/>
              </a:ext>
            </a:extLst>
          </p:cNvPr>
          <p:cNvSpPr txBox="1"/>
          <p:nvPr/>
        </p:nvSpPr>
        <p:spPr>
          <a:xfrm>
            <a:off x="8589779" y="2330321"/>
            <a:ext cx="3212145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기존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9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개의 회원가입 문항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A9EC5D-ACB1-451F-9A2F-69275D47F4DF}"/>
              </a:ext>
            </a:extLst>
          </p:cNvPr>
          <p:cNvGrpSpPr/>
          <p:nvPr/>
        </p:nvGrpSpPr>
        <p:grpSpPr>
          <a:xfrm>
            <a:off x="390076" y="2274955"/>
            <a:ext cx="2968943" cy="3364071"/>
            <a:chOff x="368940" y="944709"/>
            <a:chExt cx="4372152" cy="49685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27689F0-534C-43E3-8175-B75EB3F72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75" b="3809"/>
            <a:stretch/>
          </p:blipFill>
          <p:spPr>
            <a:xfrm>
              <a:off x="368940" y="944709"/>
              <a:ext cx="2511026" cy="4968582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0941716-CEB5-4C3E-A783-A157CF2BC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502" b="3982"/>
            <a:stretch/>
          </p:blipFill>
          <p:spPr>
            <a:xfrm>
              <a:off x="2230066" y="944709"/>
              <a:ext cx="2511026" cy="4968582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EB8885E-A453-4775-90C4-9CF1FB65B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05" b="3423"/>
          <a:stretch/>
        </p:blipFill>
        <p:spPr>
          <a:xfrm>
            <a:off x="4502000" y="2288951"/>
            <a:ext cx="1796283" cy="3428524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FC94DF-5EB3-4048-BE5A-510ECB000D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05" b="5946"/>
          <a:stretch/>
        </p:blipFill>
        <p:spPr>
          <a:xfrm>
            <a:off x="6386586" y="2288954"/>
            <a:ext cx="1794262" cy="3428521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1E31E1-CE9B-4696-81EE-150EFB8E1D66}"/>
              </a:ext>
            </a:extLst>
          </p:cNvPr>
          <p:cNvSpPr txBox="1"/>
          <p:nvPr/>
        </p:nvSpPr>
        <p:spPr>
          <a:xfrm>
            <a:off x="1422358" y="3633824"/>
            <a:ext cx="555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~</a:t>
            </a:r>
            <a:endParaRPr lang="ko-KR" alt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D0006-12B5-49CE-9F89-4D1C8C8BFDA9}"/>
              </a:ext>
            </a:extLst>
          </p:cNvPr>
          <p:cNvSpPr txBox="1"/>
          <p:nvPr/>
        </p:nvSpPr>
        <p:spPr>
          <a:xfrm>
            <a:off x="8589779" y="4617470"/>
            <a:ext cx="3230746" cy="10215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추가문항 입력 시 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고급 기능 이용가능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 선택에 맡김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139644-0C85-43C6-93A0-37D01D9A3735}"/>
              </a:ext>
            </a:extLst>
          </p:cNvPr>
          <p:cNvSpPr txBox="1"/>
          <p:nvPr/>
        </p:nvSpPr>
        <p:spPr>
          <a:xfrm>
            <a:off x="8599079" y="3338483"/>
            <a:ext cx="3212146" cy="7150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기본정보 입력 시 회원가입 가능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복용 알람 기능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461FCBD-CE5C-4C59-BB89-EB75513D5AA4}"/>
              </a:ext>
            </a:extLst>
          </p:cNvPr>
          <p:cNvCxnSpPr/>
          <p:nvPr/>
        </p:nvCxnSpPr>
        <p:spPr>
          <a:xfrm>
            <a:off x="10223715" y="2887788"/>
            <a:ext cx="0" cy="33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39D35C-FBB5-40A6-94EC-BBC5DE062DBC}"/>
              </a:ext>
            </a:extLst>
          </p:cNvPr>
          <p:cNvSpPr txBox="1"/>
          <p:nvPr/>
        </p:nvSpPr>
        <p:spPr>
          <a:xfrm>
            <a:off x="9803837" y="4150855"/>
            <a:ext cx="83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OR</a:t>
            </a:r>
            <a:endParaRPr lang="ko-KR" altLang="en-US" dirty="0">
              <a:solidFill>
                <a:srgbClr val="00206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96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직선 연결선 25"/>
          <p:cNvCxnSpPr/>
          <p:nvPr/>
        </p:nvCxnSpPr>
        <p:spPr>
          <a:xfrm>
            <a:off x="3088640" y="393261"/>
            <a:ext cx="78147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15">
            <a:extLst>
              <a:ext uri="{FF2B5EF4-FFF2-40B4-BE49-F238E27FC236}">
                <a16:creationId xmlns:a16="http://schemas.microsoft.com/office/drawing/2014/main" id="{FADBF998-C520-44B4-ACF9-0057B199D677}"/>
              </a:ext>
            </a:extLst>
          </p:cNvPr>
          <p:cNvSpPr/>
          <p:nvPr/>
        </p:nvSpPr>
        <p:spPr>
          <a:xfrm>
            <a:off x="4340506" y="2086848"/>
            <a:ext cx="3981692" cy="3816241"/>
          </a:xfrm>
          <a:prstGeom prst="roundRect">
            <a:avLst>
              <a:gd name="adj" fmla="val 3544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77AC3CDE-24D5-47F0-9C01-300335AEB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BED016-1433-42ED-8F50-96C8E1F8A2FA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MVP Feedback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B38EB6-52FA-4FB4-8862-E0A5B2E1B758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21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80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0F620F-3DA1-4665-BC53-463D2F403B98}"/>
              </a:ext>
            </a:extLst>
          </p:cNvPr>
          <p:cNvSpPr txBox="1"/>
          <p:nvPr/>
        </p:nvSpPr>
        <p:spPr>
          <a:xfrm>
            <a:off x="597694" y="1463675"/>
            <a:ext cx="4776738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3. 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약 알림 </a:t>
            </a:r>
            <a:r>
              <a:rPr lang="ko-KR" altLang="en-US" dirty="0" err="1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리마인더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반복 선택 주기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기능 추가</a:t>
            </a:r>
            <a:endParaRPr lang="en-US" altLang="ko-KR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0F9F74-37B6-4866-A3E7-5CD770286432}"/>
              </a:ext>
            </a:extLst>
          </p:cNvPr>
          <p:cNvSpPr/>
          <p:nvPr/>
        </p:nvSpPr>
        <p:spPr>
          <a:xfrm>
            <a:off x="-323850" y="825500"/>
            <a:ext cx="2586107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MVP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개선사항 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8FE23-0A69-4D77-8E8D-AD7C781FB932}"/>
              </a:ext>
            </a:extLst>
          </p:cNvPr>
          <p:cNvSpPr/>
          <p:nvPr/>
        </p:nvSpPr>
        <p:spPr>
          <a:xfrm>
            <a:off x="148951" y="935037"/>
            <a:ext cx="45719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492268-B764-4B01-8C43-8FD34EE2C712}"/>
              </a:ext>
            </a:extLst>
          </p:cNvPr>
          <p:cNvSpPr/>
          <p:nvPr/>
        </p:nvSpPr>
        <p:spPr>
          <a:xfrm>
            <a:off x="2497368" y="853143"/>
            <a:ext cx="2323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사용자 </a:t>
            </a:r>
            <a:r>
              <a:rPr lang="en-US" altLang="ko-KR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UI </a:t>
            </a:r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개선</a:t>
            </a:r>
            <a:endParaRPr lang="en-US" altLang="ko-KR" sz="2800" dirty="0">
              <a:solidFill>
                <a:srgbClr val="00206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C03B5B8-72B8-4E43-B995-EBE7E5A9D8E7}"/>
              </a:ext>
            </a:extLst>
          </p:cNvPr>
          <p:cNvSpPr/>
          <p:nvPr/>
        </p:nvSpPr>
        <p:spPr>
          <a:xfrm>
            <a:off x="3955886" y="3835006"/>
            <a:ext cx="632750" cy="443264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6B827-3F13-4B20-A399-E7857B18C81A}"/>
              </a:ext>
            </a:extLst>
          </p:cNvPr>
          <p:cNvSpPr txBox="1"/>
          <p:nvPr/>
        </p:nvSpPr>
        <p:spPr>
          <a:xfrm>
            <a:off x="7804800" y="2214984"/>
            <a:ext cx="3212145" cy="7831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리마인더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주기 추가</a:t>
            </a:r>
          </a:p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QR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코드 입력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139644-0C85-43C6-93A0-37D01D9A3735}"/>
              </a:ext>
            </a:extLst>
          </p:cNvPr>
          <p:cNvSpPr txBox="1"/>
          <p:nvPr/>
        </p:nvSpPr>
        <p:spPr>
          <a:xfrm>
            <a:off x="7802163" y="3570383"/>
            <a:ext cx="3212146" cy="7831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선택적 알람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가능</a:t>
            </a: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더 편리한 약 알림 설정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461FCBD-CE5C-4C59-BB89-EB75513D5AA4}"/>
              </a:ext>
            </a:extLst>
          </p:cNvPr>
          <p:cNvCxnSpPr/>
          <p:nvPr/>
        </p:nvCxnSpPr>
        <p:spPr>
          <a:xfrm>
            <a:off x="9408236" y="3109847"/>
            <a:ext cx="0" cy="33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4A82DE0-678A-46C0-8139-334E3048F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5" b="4142"/>
          <a:stretch/>
        </p:blipFill>
        <p:spPr>
          <a:xfrm>
            <a:off x="1418788" y="2165182"/>
            <a:ext cx="2267315" cy="41774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9812C75-D7EC-4B81-A421-DFD34172FF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91" b="2904"/>
          <a:stretch/>
        </p:blipFill>
        <p:spPr>
          <a:xfrm>
            <a:off x="4858419" y="2211094"/>
            <a:ext cx="2267315" cy="413435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1C6852A-41D4-4D9B-B99D-F74234D43F63}"/>
              </a:ext>
            </a:extLst>
          </p:cNvPr>
          <p:cNvSpPr/>
          <p:nvPr/>
        </p:nvSpPr>
        <p:spPr>
          <a:xfrm>
            <a:off x="6539466" y="2823905"/>
            <a:ext cx="381911" cy="42457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E79C106-EC11-45A3-B4CE-2A3CA24127A0}"/>
              </a:ext>
            </a:extLst>
          </p:cNvPr>
          <p:cNvSpPr/>
          <p:nvPr/>
        </p:nvSpPr>
        <p:spPr>
          <a:xfrm>
            <a:off x="5137724" y="4056509"/>
            <a:ext cx="664236" cy="66423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96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3088640" y="393261"/>
            <a:ext cx="78147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5">
            <a:extLst>
              <a:ext uri="{FF2B5EF4-FFF2-40B4-BE49-F238E27FC236}">
                <a16:creationId xmlns:a16="http://schemas.microsoft.com/office/drawing/2014/main" id="{FADBF998-C520-44B4-ACF9-0057B199D677}"/>
              </a:ext>
            </a:extLst>
          </p:cNvPr>
          <p:cNvSpPr/>
          <p:nvPr/>
        </p:nvSpPr>
        <p:spPr>
          <a:xfrm>
            <a:off x="4710896" y="2114873"/>
            <a:ext cx="2558005" cy="4321884"/>
          </a:xfrm>
          <a:prstGeom prst="roundRect">
            <a:avLst>
              <a:gd name="adj" fmla="val 3544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E731162E-C3F1-4BAE-8947-DAF85A0B9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88D767-4374-4105-91D0-D14D29852C33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MVP Feedback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3D5346-98F3-42F1-A3CF-1E4135B35629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22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36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0F620F-3DA1-4665-BC53-463D2F403B98}"/>
              </a:ext>
            </a:extLst>
          </p:cNvPr>
          <p:cNvSpPr txBox="1"/>
          <p:nvPr/>
        </p:nvSpPr>
        <p:spPr>
          <a:xfrm>
            <a:off x="597694" y="1463675"/>
            <a:ext cx="4776738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4. </a:t>
            </a:r>
            <a:r>
              <a:rPr lang="ko-KR" altLang="en-US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직관적인 버튼 키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로 인터페이스 흐름 개선 </a:t>
            </a:r>
            <a:endParaRPr lang="en-US" altLang="ko-KR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0F9F74-37B6-4866-A3E7-5CD770286432}"/>
              </a:ext>
            </a:extLst>
          </p:cNvPr>
          <p:cNvSpPr/>
          <p:nvPr/>
        </p:nvSpPr>
        <p:spPr>
          <a:xfrm>
            <a:off x="-323850" y="825500"/>
            <a:ext cx="2586107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MVP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개선사항 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8FE23-0A69-4D77-8E8D-AD7C781FB932}"/>
              </a:ext>
            </a:extLst>
          </p:cNvPr>
          <p:cNvSpPr/>
          <p:nvPr/>
        </p:nvSpPr>
        <p:spPr>
          <a:xfrm>
            <a:off x="148951" y="935037"/>
            <a:ext cx="45719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492268-B764-4B01-8C43-8FD34EE2C712}"/>
              </a:ext>
            </a:extLst>
          </p:cNvPr>
          <p:cNvSpPr/>
          <p:nvPr/>
        </p:nvSpPr>
        <p:spPr>
          <a:xfrm>
            <a:off x="2497368" y="853143"/>
            <a:ext cx="2323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사용자 </a:t>
            </a:r>
            <a:r>
              <a:rPr lang="en-US" altLang="ko-KR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UI </a:t>
            </a:r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개선</a:t>
            </a:r>
            <a:endParaRPr lang="en-US" altLang="ko-KR" sz="2800" dirty="0">
              <a:solidFill>
                <a:srgbClr val="00206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C03B5B8-72B8-4E43-B995-EBE7E5A9D8E7}"/>
              </a:ext>
            </a:extLst>
          </p:cNvPr>
          <p:cNvSpPr/>
          <p:nvPr/>
        </p:nvSpPr>
        <p:spPr>
          <a:xfrm>
            <a:off x="3590549" y="3735358"/>
            <a:ext cx="632750" cy="443264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6B827-3F13-4B20-A399-E7857B18C81A}"/>
              </a:ext>
            </a:extLst>
          </p:cNvPr>
          <p:cNvSpPr txBox="1"/>
          <p:nvPr/>
        </p:nvSpPr>
        <p:spPr>
          <a:xfrm>
            <a:off x="8589779" y="2330321"/>
            <a:ext cx="3212145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잘 보이지 않던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HOME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D0006-12B5-49CE-9F89-4D1C8C8BFDA9}"/>
              </a:ext>
            </a:extLst>
          </p:cNvPr>
          <p:cNvSpPr txBox="1"/>
          <p:nvPr/>
        </p:nvSpPr>
        <p:spPr>
          <a:xfrm>
            <a:off x="8589779" y="4399326"/>
            <a:ext cx="3230746" cy="10215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직관적인 이미지 통한 선택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QR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코드 가시성 개선 등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전반적인 인터페이스 보완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139644-0C85-43C6-93A0-37D01D9A3735}"/>
              </a:ext>
            </a:extLst>
          </p:cNvPr>
          <p:cNvSpPr txBox="1"/>
          <p:nvPr/>
        </p:nvSpPr>
        <p:spPr>
          <a:xfrm>
            <a:off x="8599079" y="3338483"/>
            <a:ext cx="3212146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잘 보이도록 상단에 </a:t>
            </a:r>
            <a:r>
              <a:rPr lang="ko-KR" altLang="en-US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아이콘 배치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461FCBD-CE5C-4C59-BB89-EB75513D5AA4}"/>
              </a:ext>
            </a:extLst>
          </p:cNvPr>
          <p:cNvCxnSpPr/>
          <p:nvPr/>
        </p:nvCxnSpPr>
        <p:spPr>
          <a:xfrm>
            <a:off x="10223715" y="2887788"/>
            <a:ext cx="0" cy="33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39D35C-FBB5-40A6-94EC-BBC5DE062DBC}"/>
              </a:ext>
            </a:extLst>
          </p:cNvPr>
          <p:cNvSpPr txBox="1"/>
          <p:nvPr/>
        </p:nvSpPr>
        <p:spPr>
          <a:xfrm>
            <a:off x="9872562" y="3822462"/>
            <a:ext cx="70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+</a:t>
            </a:r>
            <a:endParaRPr lang="ko-KR" altLang="en-US" sz="2400" b="1" dirty="0">
              <a:solidFill>
                <a:srgbClr val="00206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969734E-682B-4995-8045-6E737B9DB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2" b="3983"/>
          <a:stretch/>
        </p:blipFill>
        <p:spPr>
          <a:xfrm>
            <a:off x="371475" y="2176822"/>
            <a:ext cx="2010747" cy="375799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C7FD1DF-1A52-4353-8B8F-5D2FF9160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8" t="55597" r="3616" b="17380"/>
          <a:stretch/>
        </p:blipFill>
        <p:spPr>
          <a:xfrm>
            <a:off x="1323975" y="4053295"/>
            <a:ext cx="2083742" cy="134103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D0E654A6-9131-4BFD-801D-60CC4219FF6D}"/>
              </a:ext>
            </a:extLst>
          </p:cNvPr>
          <p:cNvSpPr/>
          <p:nvPr/>
        </p:nvSpPr>
        <p:spPr>
          <a:xfrm>
            <a:off x="1286753" y="5100701"/>
            <a:ext cx="298839" cy="29362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16AFC-1F06-401F-82EB-E43B259CEB75}"/>
              </a:ext>
            </a:extLst>
          </p:cNvPr>
          <p:cNvSpPr txBox="1"/>
          <p:nvPr/>
        </p:nvSpPr>
        <p:spPr>
          <a:xfrm>
            <a:off x="1602967" y="5394325"/>
            <a:ext cx="1768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B0F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⑩</a:t>
            </a:r>
            <a:r>
              <a:rPr lang="ko-KR" altLang="en-US" sz="1100" dirty="0">
                <a:solidFill>
                  <a:srgbClr val="00B0F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홈 키</a:t>
            </a:r>
            <a:endParaRPr lang="en-US" altLang="ko-KR" sz="1100" dirty="0">
              <a:solidFill>
                <a:srgbClr val="00B0F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맨 하단의 홈 키로 이동</a:t>
            </a:r>
            <a:endParaRPr lang="en-US" altLang="ko-KR" sz="11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FC4552-90AA-40E2-AA46-AFB9E31E1762}"/>
              </a:ext>
            </a:extLst>
          </p:cNvPr>
          <p:cNvSpPr/>
          <p:nvPr/>
        </p:nvSpPr>
        <p:spPr>
          <a:xfrm>
            <a:off x="1078599" y="2332198"/>
            <a:ext cx="357574" cy="38329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47CC3A0-A2AD-4CAB-8787-85B550EB67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50" b="3850"/>
          <a:stretch/>
        </p:blipFill>
        <p:spPr>
          <a:xfrm>
            <a:off x="4482862" y="2176822"/>
            <a:ext cx="1939181" cy="3869933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C1E698A-844F-47E1-AC32-A6BABC947A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50" b="6206"/>
          <a:stretch/>
        </p:blipFill>
        <p:spPr>
          <a:xfrm>
            <a:off x="6537449" y="2176822"/>
            <a:ext cx="1861161" cy="364839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C64B27A-1F4B-4743-8E26-5EB75656B0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51" b="47383"/>
          <a:stretch/>
        </p:blipFill>
        <p:spPr>
          <a:xfrm>
            <a:off x="4878403" y="4178622"/>
            <a:ext cx="1827448" cy="1926839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DE41552-EF30-4A77-9288-92DAF4993A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49" t="16062" r="9435" b="72768"/>
          <a:stretch/>
        </p:blipFill>
        <p:spPr>
          <a:xfrm>
            <a:off x="5791614" y="5438598"/>
            <a:ext cx="2652818" cy="74855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F91091D5-B38D-4093-8CE3-4AB7490CA59F}"/>
              </a:ext>
            </a:extLst>
          </p:cNvPr>
          <p:cNvSpPr/>
          <p:nvPr/>
        </p:nvSpPr>
        <p:spPr>
          <a:xfrm>
            <a:off x="5273665" y="2389697"/>
            <a:ext cx="357574" cy="38329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96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3088640" y="393261"/>
            <a:ext cx="78147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15">
            <a:extLst>
              <a:ext uri="{FF2B5EF4-FFF2-40B4-BE49-F238E27FC236}">
                <a16:creationId xmlns:a16="http://schemas.microsoft.com/office/drawing/2014/main" id="{FADBF998-C520-44B4-ACF9-0057B199D677}"/>
              </a:ext>
            </a:extLst>
          </p:cNvPr>
          <p:cNvSpPr/>
          <p:nvPr/>
        </p:nvSpPr>
        <p:spPr>
          <a:xfrm>
            <a:off x="4371406" y="2029756"/>
            <a:ext cx="4120322" cy="4313171"/>
          </a:xfrm>
          <a:prstGeom prst="roundRect">
            <a:avLst>
              <a:gd name="adj" fmla="val 3544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461A77C2-C667-446F-9442-016FD5ED8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0E28B7-F145-4978-BFD7-AE278BB0E5BF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MVP Feedback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1E5D5A-847C-423B-A2B1-6E21815993CD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23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31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0F620F-3DA1-4665-BC53-463D2F403B98}"/>
              </a:ext>
            </a:extLst>
          </p:cNvPr>
          <p:cNvSpPr txBox="1"/>
          <p:nvPr/>
        </p:nvSpPr>
        <p:spPr>
          <a:xfrm>
            <a:off x="597694" y="1463675"/>
            <a:ext cx="4776738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5. </a:t>
            </a:r>
            <a:r>
              <a:rPr lang="ko-KR" altLang="en-US" dirty="0">
                <a:solidFill>
                  <a:srgbClr val="0070C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건강 관리</a:t>
            </a:r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페이지 추가</a:t>
            </a:r>
            <a:endParaRPr lang="en-US" altLang="ko-KR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0F9F74-37B6-4866-A3E7-5CD770286432}"/>
              </a:ext>
            </a:extLst>
          </p:cNvPr>
          <p:cNvSpPr/>
          <p:nvPr/>
        </p:nvSpPr>
        <p:spPr>
          <a:xfrm>
            <a:off x="-323850" y="825500"/>
            <a:ext cx="2586107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MVP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개선사항 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8FE23-0A69-4D77-8E8D-AD7C781FB932}"/>
              </a:ext>
            </a:extLst>
          </p:cNvPr>
          <p:cNvSpPr/>
          <p:nvPr/>
        </p:nvSpPr>
        <p:spPr>
          <a:xfrm>
            <a:off x="148951" y="935037"/>
            <a:ext cx="45719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492268-B764-4B01-8C43-8FD34EE2C712}"/>
              </a:ext>
            </a:extLst>
          </p:cNvPr>
          <p:cNvSpPr/>
          <p:nvPr/>
        </p:nvSpPr>
        <p:spPr>
          <a:xfrm>
            <a:off x="2497368" y="853143"/>
            <a:ext cx="2323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사용자 </a:t>
            </a:r>
            <a:r>
              <a:rPr lang="en-US" altLang="ko-KR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UI </a:t>
            </a:r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개선</a:t>
            </a:r>
            <a:endParaRPr lang="en-US" altLang="ko-KR" sz="2800" dirty="0">
              <a:solidFill>
                <a:srgbClr val="00206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6B827-3F13-4B20-A399-E7857B18C81A}"/>
              </a:ext>
            </a:extLst>
          </p:cNvPr>
          <p:cNvSpPr txBox="1"/>
          <p:nvPr/>
        </p:nvSpPr>
        <p:spPr>
          <a:xfrm>
            <a:off x="8608379" y="2611308"/>
            <a:ext cx="3230746" cy="7150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대시보드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</a:t>
            </a: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응원 및 경각심 문구 추가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D0006-12B5-49CE-9F89-4D1C8C8BFDA9}"/>
              </a:ext>
            </a:extLst>
          </p:cNvPr>
          <p:cNvSpPr txBox="1"/>
          <p:nvPr/>
        </p:nvSpPr>
        <p:spPr>
          <a:xfrm>
            <a:off x="8608379" y="3830216"/>
            <a:ext cx="3230746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물 섭취 확인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139644-0C85-43C6-93A0-37D01D9A3735}"/>
              </a:ext>
            </a:extLst>
          </p:cNvPr>
          <p:cNvSpPr txBox="1"/>
          <p:nvPr/>
        </p:nvSpPr>
        <p:spPr>
          <a:xfrm>
            <a:off x="8626979" y="3373995"/>
            <a:ext cx="3212146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추가된 정보에 따른 음식 추천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25DEB1F-CEC3-4B61-8238-A4187FCC0890}"/>
              </a:ext>
            </a:extLst>
          </p:cNvPr>
          <p:cNvGrpSpPr/>
          <p:nvPr/>
        </p:nvGrpSpPr>
        <p:grpSpPr>
          <a:xfrm>
            <a:off x="878143" y="2259653"/>
            <a:ext cx="2743951" cy="3860624"/>
            <a:chOff x="861435" y="1149509"/>
            <a:chExt cx="3777676" cy="553695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42F6558-2530-4DA6-99FA-09A917D5C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26" b="3609"/>
            <a:stretch/>
          </p:blipFill>
          <p:spPr>
            <a:xfrm>
              <a:off x="861435" y="1149509"/>
              <a:ext cx="2495068" cy="4955905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EA2EB40-A694-46D9-9062-A55BB70C6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47" b="2554"/>
            <a:stretch/>
          </p:blipFill>
          <p:spPr>
            <a:xfrm>
              <a:off x="2345258" y="2083952"/>
              <a:ext cx="2293853" cy="4602509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4D1C7B3F-098A-4A17-81D9-50BE47E459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60" b="3853"/>
          <a:stretch/>
        </p:blipFill>
        <p:spPr>
          <a:xfrm>
            <a:off x="3771359" y="2177268"/>
            <a:ext cx="2098161" cy="4123141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F438894-56DD-4293-BF25-F279E96D3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03" b="2875"/>
          <a:stretch/>
        </p:blipFill>
        <p:spPr>
          <a:xfrm>
            <a:off x="6093330" y="2208150"/>
            <a:ext cx="2098162" cy="4092259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ED63CB-93B2-425A-993B-CDDBF75036C6}"/>
              </a:ext>
            </a:extLst>
          </p:cNvPr>
          <p:cNvSpPr txBox="1"/>
          <p:nvPr/>
        </p:nvSpPr>
        <p:spPr>
          <a:xfrm>
            <a:off x="8608379" y="4812719"/>
            <a:ext cx="3212146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환자 </a:t>
            </a:r>
            <a:r>
              <a:rPr lang="ko-KR" altLang="en-US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개인 맞춤형 건강관리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가능</a:t>
            </a:r>
            <a:endParaRPr lang="ko-KR" altLang="en-US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52423B0-1B57-47C0-8FC0-C50D4C02376F}"/>
              </a:ext>
            </a:extLst>
          </p:cNvPr>
          <p:cNvCxnSpPr/>
          <p:nvPr/>
        </p:nvCxnSpPr>
        <p:spPr>
          <a:xfrm>
            <a:off x="10233015" y="4362024"/>
            <a:ext cx="0" cy="33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8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96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3088640" y="393261"/>
            <a:ext cx="78147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15">
            <a:extLst>
              <a:ext uri="{FF2B5EF4-FFF2-40B4-BE49-F238E27FC236}">
                <a16:creationId xmlns:a16="http://schemas.microsoft.com/office/drawing/2014/main" id="{FADBF998-C520-44B4-ACF9-0057B199D677}"/>
              </a:ext>
            </a:extLst>
          </p:cNvPr>
          <p:cNvSpPr/>
          <p:nvPr/>
        </p:nvSpPr>
        <p:spPr>
          <a:xfrm>
            <a:off x="743028" y="2033557"/>
            <a:ext cx="7594899" cy="4313171"/>
          </a:xfrm>
          <a:prstGeom prst="roundRect">
            <a:avLst>
              <a:gd name="adj" fmla="val 3544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E4DEF311-A4A7-41C6-906C-2E2C8F664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5DA09E-0E67-4AE2-9B2D-A199BD2220C9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MVP Feedback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679B85-6AF0-4D12-B643-3BE537D2B318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24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098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0F9F74-37B6-4866-A3E7-5CD770286432}"/>
              </a:ext>
            </a:extLst>
          </p:cNvPr>
          <p:cNvSpPr/>
          <p:nvPr/>
        </p:nvSpPr>
        <p:spPr>
          <a:xfrm>
            <a:off x="-323850" y="825500"/>
            <a:ext cx="2586107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MVP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개선사항 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8FE23-0A69-4D77-8E8D-AD7C781FB932}"/>
              </a:ext>
            </a:extLst>
          </p:cNvPr>
          <p:cNvSpPr/>
          <p:nvPr/>
        </p:nvSpPr>
        <p:spPr>
          <a:xfrm>
            <a:off x="148951" y="935037"/>
            <a:ext cx="45719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066CF-FE9B-4483-9DB1-2D0B1DECAFFC}"/>
              </a:ext>
            </a:extLst>
          </p:cNvPr>
          <p:cNvSpPr txBox="1"/>
          <p:nvPr/>
        </p:nvSpPr>
        <p:spPr>
          <a:xfrm>
            <a:off x="8266922" y="2823163"/>
            <a:ext cx="3547862" cy="2328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err="1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리마인더</a:t>
            </a:r>
            <a:r>
              <a:rPr lang="ko-KR" altLang="en-US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알람 시</a:t>
            </a:r>
            <a:r>
              <a:rPr lang="en-US" altLang="ko-KR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선택 가능한 항목 추가</a:t>
            </a:r>
            <a:endParaRPr lang="en-US" altLang="ko-KR" sz="20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약 미복용시</a:t>
            </a:r>
            <a:r>
              <a:rPr lang="en-US" altLang="ko-KR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반복 설정 및 알람 선택 가능 페이지 추가</a:t>
            </a:r>
            <a:endParaRPr lang="en-US" altLang="ko-KR" sz="20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F7457F-785A-4388-BECA-384AC6E43310}"/>
              </a:ext>
            </a:extLst>
          </p:cNvPr>
          <p:cNvSpPr/>
          <p:nvPr/>
        </p:nvSpPr>
        <p:spPr>
          <a:xfrm>
            <a:off x="2497368" y="853143"/>
            <a:ext cx="2989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리마인더</a:t>
            </a:r>
            <a:r>
              <a:rPr lang="ko-KR" altLang="en-US" sz="2800" dirty="0">
                <a:solidFill>
                  <a:srgbClr val="00206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문구 개선</a:t>
            </a:r>
            <a:endParaRPr lang="en-US" altLang="ko-KR" sz="2800" dirty="0">
              <a:solidFill>
                <a:srgbClr val="00206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15" name="그림 14" descr="모니터, 앉아있는, 컴퓨터, 묶음이(가) 표시된 사진&#10;&#10;자동 생성된 설명">
            <a:extLst>
              <a:ext uri="{FF2B5EF4-FFF2-40B4-BE49-F238E27FC236}">
                <a16:creationId xmlns:a16="http://schemas.microsoft.com/office/drawing/2014/main" id="{2E652AF5-B653-4871-9D66-69A9AB794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6" y="1808162"/>
            <a:ext cx="7546093" cy="4358974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96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88640" y="393261"/>
            <a:ext cx="78147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>
            <a:extLst>
              <a:ext uri="{FF2B5EF4-FFF2-40B4-BE49-F238E27FC236}">
                <a16:creationId xmlns:a16="http://schemas.microsoft.com/office/drawing/2014/main" id="{4FDAE64C-47F7-4909-AD66-28E3A7E3F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EEB2C-9673-4CF6-B054-1FBFFD7344E6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MVP Feedback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C6CA4-EE82-4DA4-A206-FC6E3F2E7C8E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25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09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D28B4853-EC8E-41AC-8C49-D617CE973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1971675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CDF1F6-FCCC-4E44-BF96-20EC0B795DAB}"/>
              </a:ext>
            </a:extLst>
          </p:cNvPr>
          <p:cNvGrpSpPr/>
          <p:nvPr/>
        </p:nvGrpSpPr>
        <p:grpSpPr>
          <a:xfrm>
            <a:off x="1161768" y="743613"/>
            <a:ext cx="9868463" cy="5907328"/>
            <a:chOff x="1177925" y="662806"/>
            <a:chExt cx="9868463" cy="590732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634F13B-B951-48C1-A901-8BFAE4F32D56}"/>
                </a:ext>
              </a:extLst>
            </p:cNvPr>
            <p:cNvSpPr/>
            <p:nvPr/>
          </p:nvSpPr>
          <p:spPr>
            <a:xfrm>
              <a:off x="1177925" y="662806"/>
              <a:ext cx="9868463" cy="5907328"/>
            </a:xfrm>
            <a:prstGeom prst="roundRect">
              <a:avLst>
                <a:gd name="adj" fmla="val 6177"/>
              </a:avLst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endParaRPr>
            </a:p>
          </p:txBody>
        </p:sp>
        <p:pic>
          <p:nvPicPr>
            <p:cNvPr id="12" name="똑배기최종">
              <a:hlinkClick r:id="" action="ppaction://media"/>
              <a:extLst>
                <a:ext uri="{FF2B5EF4-FFF2-40B4-BE49-F238E27FC236}">
                  <a16:creationId xmlns:a16="http://schemas.microsoft.com/office/drawing/2014/main" id="{756C5899-EC1D-4D33-A69E-6C6EB6A5BC53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356854" y="995596"/>
              <a:ext cx="9478291" cy="5331540"/>
            </a:xfrm>
            <a:prstGeom prst="rect">
              <a:avLst/>
            </a:prstGeom>
          </p:spPr>
        </p:pic>
      </p:grpSp>
      <p:pic>
        <p:nvPicPr>
          <p:cNvPr id="13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96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3088640" y="393261"/>
            <a:ext cx="78147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">
            <a:extLst>
              <a:ext uri="{FF2B5EF4-FFF2-40B4-BE49-F238E27FC236}">
                <a16:creationId xmlns:a16="http://schemas.microsoft.com/office/drawing/2014/main" id="{233A2B43-834D-4BB7-83BD-354948416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100318-A68D-49CD-BD10-CCE7BD84A9CA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MVP Feedback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079A8E-6CD8-427A-AB40-DB3F0C530293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26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3538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94B3FA5-32E9-48BA-A9CA-93F92FEA2D0F}"/>
              </a:ext>
            </a:extLst>
          </p:cNvPr>
          <p:cNvSpPr txBox="1"/>
          <p:nvPr/>
        </p:nvSpPr>
        <p:spPr>
          <a:xfrm>
            <a:off x="2208213" y="1426246"/>
            <a:ext cx="1540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계획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8DDF47-3B46-4025-BAC7-789493661B50}"/>
              </a:ext>
            </a:extLst>
          </p:cNvPr>
          <p:cNvSpPr/>
          <p:nvPr/>
        </p:nvSpPr>
        <p:spPr>
          <a:xfrm>
            <a:off x="3435656" y="1174176"/>
            <a:ext cx="53206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u="sng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아이템과 서비스에서의 보완점</a:t>
            </a:r>
          </a:p>
        </p:txBody>
      </p:sp>
      <p:sp>
        <p:nvSpPr>
          <p:cNvPr id="11" name="대각선 방향의 모서리가 잘린 사각형 9">
            <a:extLst>
              <a:ext uri="{FF2B5EF4-FFF2-40B4-BE49-F238E27FC236}">
                <a16:creationId xmlns:a16="http://schemas.microsoft.com/office/drawing/2014/main" id="{B3CFB4D8-7667-4A5F-9B23-08588E87DA0E}"/>
              </a:ext>
            </a:extLst>
          </p:cNvPr>
          <p:cNvSpPr/>
          <p:nvPr/>
        </p:nvSpPr>
        <p:spPr>
          <a:xfrm>
            <a:off x="2301303" y="2149506"/>
            <a:ext cx="1946275" cy="471487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Technology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대각선 방향의 모서리가 잘린 사각형 10">
            <a:extLst>
              <a:ext uri="{FF2B5EF4-FFF2-40B4-BE49-F238E27FC236}">
                <a16:creationId xmlns:a16="http://schemas.microsoft.com/office/drawing/2014/main" id="{64C66EFD-BBFB-403E-ACD9-8E24EE1D8ACF}"/>
              </a:ext>
            </a:extLst>
          </p:cNvPr>
          <p:cNvSpPr/>
          <p:nvPr/>
        </p:nvSpPr>
        <p:spPr>
          <a:xfrm>
            <a:off x="7736903" y="2139981"/>
            <a:ext cx="1946275" cy="471487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Service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0F60E8C9-E823-44DC-9843-60E2E642F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25" y="2740797"/>
            <a:ext cx="419303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</a:t>
            </a:r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모바일 웹페이지 </a:t>
            </a:r>
            <a:r>
              <a:rPr lang="en-US" altLang="ko-KR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UI</a:t>
            </a:r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업데이트</a:t>
            </a:r>
            <a:endParaRPr lang="en-US" altLang="ko-KR" sz="16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고객층이 더 편하게 사용할 수 있는 </a:t>
            </a:r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원래보다 훨씬 이해하기 쉬운 그래픽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ko-KR" altLang="en-US" sz="1600" b="1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리마인더</a:t>
            </a:r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제공</a:t>
            </a:r>
            <a:endParaRPr lang="en-US" altLang="ko-KR" sz="16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모바일 웹에서 또는 앱 개발을 통한 </a:t>
            </a:r>
            <a:r>
              <a:rPr lang="ko-KR" altLang="en-US" sz="14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리마인더</a:t>
            </a: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제공 방법 구상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경각심을 줄 수 있는 방법 구상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3. QR</a:t>
            </a:r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코드 기능구현</a:t>
            </a:r>
            <a:endParaRPr lang="en-US" altLang="ko-KR" sz="16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 정보 제공을 위한 전문가의 자문 요청 필요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4. </a:t>
            </a:r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앱 개발</a:t>
            </a:r>
            <a:endParaRPr lang="en-US" altLang="ko-KR" sz="16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실제 구현가능한 앱 시제품 개발 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4F9E4060-31C6-4530-9526-250718ABD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525" y="2740797"/>
            <a:ext cx="4193030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</a:t>
            </a:r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지속적인 사용자와의 커뮤니케이션</a:t>
            </a:r>
            <a:endParaRPr lang="en-US" altLang="ko-KR" sz="16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고객들의 불편함을 즉각적으로 해소시킬 수 있음</a:t>
            </a:r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 맞춤 플랫폼의 제공 가능성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홍보방식 고안</a:t>
            </a:r>
            <a:endParaRPr lang="en-US" altLang="ko-KR" sz="16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기존의 </a:t>
            </a:r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BMC</a:t>
            </a: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홍보방식은 타겟층에 적당하지 않음</a:t>
            </a:r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적극적인 홍보를 통한 건강관리 프로그램의 접근성 향상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3. </a:t>
            </a:r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디바이스 개발 여부 결정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앱 개발 이후 디바이스 개발의 필요성이 있을 경우를 대비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디바이스 개발 여부 및 진행방향 수립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522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3088640" y="393261"/>
            <a:ext cx="876852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>
            <a:extLst>
              <a:ext uri="{FF2B5EF4-FFF2-40B4-BE49-F238E27FC236}">
                <a16:creationId xmlns:a16="http://schemas.microsoft.com/office/drawing/2014/main" id="{DF470985-3CE9-47D7-AF74-BC0024FA7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28CB91-52C9-432B-957A-FE3EBD4774B0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향후계획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 보완점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FF528F-56F8-4024-8EEA-045FEE38C47D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27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67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ADFFB4E-96A0-4FB9-AFE8-E9C29604FE9A}"/>
              </a:ext>
            </a:extLst>
          </p:cNvPr>
          <p:cNvGrpSpPr/>
          <p:nvPr/>
        </p:nvGrpSpPr>
        <p:grpSpPr>
          <a:xfrm>
            <a:off x="5226781" y="4053354"/>
            <a:ext cx="2124236" cy="2286836"/>
            <a:chOff x="1021532" y="1376772"/>
            <a:chExt cx="2124236" cy="228683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00CD4F-272E-4301-896D-4A103F6A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37" y="1376772"/>
              <a:ext cx="1440000" cy="1440000"/>
            </a:xfrm>
            <a:prstGeom prst="ellipse">
              <a:avLst/>
            </a:prstGeom>
            <a:ln w="28575" cap="rnd">
              <a:solidFill>
                <a:srgbClr val="445569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91EB93-3D08-4AF4-9B00-AF683D907E7E}"/>
                </a:ext>
              </a:extLst>
            </p:cNvPr>
            <p:cNvSpPr txBox="1"/>
            <p:nvPr/>
          </p:nvSpPr>
          <p:spPr>
            <a:xfrm>
              <a:off x="1021532" y="2832611"/>
              <a:ext cx="2124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조한울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빅데이터공학과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경영전략팀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4C3590-74FE-4CDB-B583-B62F9F89DD25}"/>
              </a:ext>
            </a:extLst>
          </p:cNvPr>
          <p:cNvGrpSpPr/>
          <p:nvPr/>
        </p:nvGrpSpPr>
        <p:grpSpPr>
          <a:xfrm>
            <a:off x="8850309" y="4053354"/>
            <a:ext cx="2124236" cy="2286836"/>
            <a:chOff x="3704113" y="1376772"/>
            <a:chExt cx="2124236" cy="228683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A1882D-3BB7-4033-9456-1C387091B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25" b="24175"/>
            <a:stretch/>
          </p:blipFill>
          <p:spPr>
            <a:xfrm>
              <a:off x="4046231" y="1376772"/>
              <a:ext cx="1440000" cy="1440000"/>
            </a:xfrm>
            <a:prstGeom prst="ellipse">
              <a:avLst/>
            </a:prstGeom>
            <a:ln w="28575" cap="rnd">
              <a:solidFill>
                <a:srgbClr val="445569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7B0723-1474-4E11-BDC1-1501723D84D1}"/>
                </a:ext>
              </a:extLst>
            </p:cNvPr>
            <p:cNvSpPr txBox="1"/>
            <p:nvPr/>
          </p:nvSpPr>
          <p:spPr>
            <a:xfrm>
              <a:off x="3704113" y="2832611"/>
              <a:ext cx="2124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이아미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의료생명공학과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경영전략팀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084C68-5DEF-4BC4-9B1D-3427793677DB}"/>
              </a:ext>
            </a:extLst>
          </p:cNvPr>
          <p:cNvGrpSpPr/>
          <p:nvPr/>
        </p:nvGrpSpPr>
        <p:grpSpPr>
          <a:xfrm>
            <a:off x="8813837" y="1593909"/>
            <a:ext cx="2124236" cy="2329674"/>
            <a:chOff x="9056682" y="4053354"/>
            <a:chExt cx="2124236" cy="232967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425658-36B7-4164-9AE1-3E0813C87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8528" y="4053354"/>
              <a:ext cx="1440000" cy="1440000"/>
            </a:xfrm>
            <a:prstGeom prst="ellipse">
              <a:avLst/>
            </a:prstGeom>
            <a:ln w="28575" cap="rnd">
              <a:solidFill>
                <a:srgbClr val="445569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D67B4B-5DA9-48A5-9309-55312AB217F6}"/>
                </a:ext>
              </a:extLst>
            </p:cNvPr>
            <p:cNvSpPr txBox="1"/>
            <p:nvPr/>
          </p:nvSpPr>
          <p:spPr>
            <a:xfrm>
              <a:off x="9056682" y="5552031"/>
              <a:ext cx="2124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최지우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사물인터넷학과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기술개발팀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EE16C1-7F38-4687-A72E-D9D6C0EAF620}"/>
              </a:ext>
            </a:extLst>
          </p:cNvPr>
          <p:cNvGrpSpPr/>
          <p:nvPr/>
        </p:nvGrpSpPr>
        <p:grpSpPr>
          <a:xfrm>
            <a:off x="5193953" y="1593909"/>
            <a:ext cx="2124236" cy="2310463"/>
            <a:chOff x="6420019" y="4073770"/>
            <a:chExt cx="2124236" cy="231046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E9E3BE-073A-482A-8547-ACFAC0DD7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225" b="15775"/>
            <a:stretch/>
          </p:blipFill>
          <p:spPr>
            <a:xfrm>
              <a:off x="6728347" y="4073770"/>
              <a:ext cx="1440000" cy="1440000"/>
            </a:xfrm>
            <a:prstGeom prst="ellipse">
              <a:avLst/>
            </a:prstGeom>
            <a:ln w="28575" cap="rnd">
              <a:solidFill>
                <a:srgbClr val="445569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E17F83-336C-4A73-B746-758F5541AFF6}"/>
                </a:ext>
              </a:extLst>
            </p:cNvPr>
            <p:cNvSpPr txBox="1"/>
            <p:nvPr/>
          </p:nvSpPr>
          <p:spPr>
            <a:xfrm>
              <a:off x="6420019" y="5553236"/>
              <a:ext cx="2124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한예솔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사물인터넷학과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기술개발팀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11ABCF-E533-4E04-BE58-DA2168D91834}"/>
              </a:ext>
            </a:extLst>
          </p:cNvPr>
          <p:cNvGrpSpPr/>
          <p:nvPr/>
        </p:nvGrpSpPr>
        <p:grpSpPr>
          <a:xfrm>
            <a:off x="1245601" y="4053354"/>
            <a:ext cx="2800630" cy="2290745"/>
            <a:chOff x="3346460" y="4113236"/>
            <a:chExt cx="2800630" cy="229074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EC9B79B-2C6C-4B88-9526-36E2F9C1D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133" b="5367"/>
            <a:stretch/>
          </p:blipFill>
          <p:spPr>
            <a:xfrm>
              <a:off x="4046231" y="4113236"/>
              <a:ext cx="1440000" cy="1440000"/>
            </a:xfrm>
            <a:prstGeom prst="ellipse">
              <a:avLst/>
            </a:prstGeom>
            <a:ln w="28575" cap="rnd">
              <a:solidFill>
                <a:srgbClr val="445569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D732F2-4656-4D1B-9D28-12C15590A8F3}"/>
                </a:ext>
              </a:extLst>
            </p:cNvPr>
            <p:cNvSpPr txBox="1"/>
            <p:nvPr/>
          </p:nvSpPr>
          <p:spPr>
            <a:xfrm>
              <a:off x="3346460" y="5572984"/>
              <a:ext cx="28006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김세윤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의용메카트로닉스공학과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경영전략팀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4AED65-F9A9-44FF-ACED-55935929FA30}"/>
              </a:ext>
            </a:extLst>
          </p:cNvPr>
          <p:cNvGrpSpPr/>
          <p:nvPr/>
        </p:nvGrpSpPr>
        <p:grpSpPr>
          <a:xfrm>
            <a:off x="1245601" y="1601987"/>
            <a:ext cx="2800630" cy="2285553"/>
            <a:chOff x="708378" y="4113236"/>
            <a:chExt cx="2800630" cy="228555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4BE1E47-ACF4-4790-834E-F1F9830C1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179" t="13240" r="7300" b="13240"/>
            <a:stretch/>
          </p:blipFill>
          <p:spPr>
            <a:xfrm>
              <a:off x="1369237" y="4113236"/>
              <a:ext cx="1440000" cy="1440000"/>
            </a:xfrm>
            <a:prstGeom prst="ellipse">
              <a:avLst/>
            </a:prstGeom>
            <a:ln w="28575" cap="rnd">
              <a:solidFill>
                <a:srgbClr val="445569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529123-E9C6-4C55-9F47-ED00AB9518AD}"/>
                </a:ext>
              </a:extLst>
            </p:cNvPr>
            <p:cNvSpPr txBox="1"/>
            <p:nvPr/>
          </p:nvSpPr>
          <p:spPr>
            <a:xfrm>
              <a:off x="708378" y="5567792"/>
              <a:ext cx="28006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이수빈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의용메카트로닉스공학과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총괄 팀장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기술개발팀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1BF1094-DB40-4125-A481-99266ACA722B}"/>
              </a:ext>
            </a:extLst>
          </p:cNvPr>
          <p:cNvSpPr txBox="1"/>
          <p:nvPr/>
        </p:nvSpPr>
        <p:spPr>
          <a:xfrm>
            <a:off x="2553214" y="187220"/>
            <a:ext cx="8384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</a:t>
            </a:r>
            <a:r>
              <a:rPr lang="en-US" altLang="ko-KR" sz="32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logan :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All of Care for Our People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5">
            <a:extLst>
              <a:ext uri="{FF2B5EF4-FFF2-40B4-BE49-F238E27FC236}">
                <a16:creationId xmlns:a16="http://schemas.microsoft.com/office/drawing/2014/main" id="{38F5E34E-DF31-495B-88CF-1E102FB3D4E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36062" y="-2151621"/>
            <a:ext cx="180019" cy="637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671756-B2C3-46F1-9633-7662E23F776D}"/>
              </a:ext>
            </a:extLst>
          </p:cNvPr>
          <p:cNvSpPr/>
          <p:nvPr/>
        </p:nvSpPr>
        <p:spPr>
          <a:xfrm>
            <a:off x="5048368" y="1034734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우리의 이웃을 위한 수많은 보살핌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2B9712-F0CD-48A0-A5D1-17F2021F53DF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01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114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C1AF6F6C-0536-4E12-A229-1BEDC8210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126546"/>
              </p:ext>
            </p:extLst>
          </p:nvPr>
        </p:nvGraphicFramePr>
        <p:xfrm>
          <a:off x="1177925" y="1201738"/>
          <a:ext cx="9682165" cy="4483101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242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13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0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88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추진 계획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업데이트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의료 관련 전문가 자문</a:t>
                      </a:r>
                      <a:endParaRPr lang="en-US" altLang="ko-KR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앱 개발 및 </a:t>
                      </a:r>
                      <a:r>
                        <a:rPr lang="ko-KR" altLang="en-US" sz="14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리마인더</a:t>
                      </a: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기능 추가</a:t>
                      </a:r>
                      <a:endParaRPr lang="en-US" altLang="ko-KR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키 파트너 탐색 및 제휴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수익 및 지출 구조 파악</a:t>
                      </a:r>
                      <a:endParaRPr lang="en-US" altLang="ko-KR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홍보방식 점검 및 홍보진행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사업 확장</a:t>
                      </a:r>
                      <a:endParaRPr lang="en-US" altLang="ko-KR" sz="14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지속적인 사용자 커뮤니케이션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3" name="오각형 52">
            <a:extLst>
              <a:ext uri="{FF2B5EF4-FFF2-40B4-BE49-F238E27FC236}">
                <a16:creationId xmlns:a16="http://schemas.microsoft.com/office/drawing/2014/main" id="{190D438C-98C1-451E-B702-FC2123C9E862}"/>
              </a:ext>
            </a:extLst>
          </p:cNvPr>
          <p:cNvSpPr/>
          <p:nvPr/>
        </p:nvSpPr>
        <p:spPr>
          <a:xfrm>
            <a:off x="3784600" y="1800225"/>
            <a:ext cx="2071793" cy="271463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정비</a:t>
            </a:r>
          </a:p>
        </p:txBody>
      </p:sp>
      <p:sp>
        <p:nvSpPr>
          <p:cNvPr id="54" name="오각형 53">
            <a:extLst>
              <a:ext uri="{FF2B5EF4-FFF2-40B4-BE49-F238E27FC236}">
                <a16:creationId xmlns:a16="http://schemas.microsoft.com/office/drawing/2014/main" id="{5AE8B521-A126-4DBE-84A5-8876DD21A8C5}"/>
              </a:ext>
            </a:extLst>
          </p:cNvPr>
          <p:cNvSpPr/>
          <p:nvPr/>
        </p:nvSpPr>
        <p:spPr>
          <a:xfrm>
            <a:off x="5856393" y="2813616"/>
            <a:ext cx="2725545" cy="26987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개발 착수</a:t>
            </a:r>
          </a:p>
        </p:txBody>
      </p:sp>
      <p:sp>
        <p:nvSpPr>
          <p:cNvPr id="55" name="오각형 54">
            <a:extLst>
              <a:ext uri="{FF2B5EF4-FFF2-40B4-BE49-F238E27FC236}">
                <a16:creationId xmlns:a16="http://schemas.microsoft.com/office/drawing/2014/main" id="{04DA4975-523D-459C-B247-72E9A3EB4289}"/>
              </a:ext>
            </a:extLst>
          </p:cNvPr>
          <p:cNvSpPr/>
          <p:nvPr/>
        </p:nvSpPr>
        <p:spPr>
          <a:xfrm>
            <a:off x="9480376" y="4283805"/>
            <a:ext cx="1311449" cy="269875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홍보</a:t>
            </a:r>
          </a:p>
        </p:txBody>
      </p:sp>
      <p:sp>
        <p:nvSpPr>
          <p:cNvPr id="56" name="오각형 55">
            <a:extLst>
              <a:ext uri="{FF2B5EF4-FFF2-40B4-BE49-F238E27FC236}">
                <a16:creationId xmlns:a16="http://schemas.microsoft.com/office/drawing/2014/main" id="{A4D17069-DF63-4490-B0DA-89E865DBDB84}"/>
              </a:ext>
            </a:extLst>
          </p:cNvPr>
          <p:cNvSpPr/>
          <p:nvPr/>
        </p:nvSpPr>
        <p:spPr>
          <a:xfrm>
            <a:off x="7835746" y="3304665"/>
            <a:ext cx="1711742" cy="26987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키파트너 탐색</a:t>
            </a:r>
          </a:p>
        </p:txBody>
      </p:sp>
      <p:sp>
        <p:nvSpPr>
          <p:cNvPr id="57" name="오각형 56">
            <a:extLst>
              <a:ext uri="{FF2B5EF4-FFF2-40B4-BE49-F238E27FC236}">
                <a16:creationId xmlns:a16="http://schemas.microsoft.com/office/drawing/2014/main" id="{5FBE59C0-22DC-4496-8F8E-99F10E7E34BD}"/>
              </a:ext>
            </a:extLst>
          </p:cNvPr>
          <p:cNvSpPr/>
          <p:nvPr/>
        </p:nvSpPr>
        <p:spPr>
          <a:xfrm>
            <a:off x="5856393" y="2302733"/>
            <a:ext cx="1979353" cy="269875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전문가의 자문요청</a:t>
            </a:r>
          </a:p>
        </p:txBody>
      </p:sp>
      <p:sp>
        <p:nvSpPr>
          <p:cNvPr id="58" name="오각형 57">
            <a:extLst>
              <a:ext uri="{FF2B5EF4-FFF2-40B4-BE49-F238E27FC236}">
                <a16:creationId xmlns:a16="http://schemas.microsoft.com/office/drawing/2014/main" id="{7941EAB6-4F6D-459E-A014-DCD863C8E1B5}"/>
              </a:ext>
            </a:extLst>
          </p:cNvPr>
          <p:cNvSpPr/>
          <p:nvPr/>
        </p:nvSpPr>
        <p:spPr>
          <a:xfrm>
            <a:off x="7835746" y="3795714"/>
            <a:ext cx="2956080" cy="271462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예상 지출 및 수입 파악</a:t>
            </a:r>
          </a:p>
        </p:txBody>
      </p:sp>
      <p:sp>
        <p:nvSpPr>
          <p:cNvPr id="59" name="오각형 58">
            <a:extLst>
              <a:ext uri="{FF2B5EF4-FFF2-40B4-BE49-F238E27FC236}">
                <a16:creationId xmlns:a16="http://schemas.microsoft.com/office/drawing/2014/main" id="{24393433-F85A-433C-989B-C3AD71638B3B}"/>
              </a:ext>
            </a:extLst>
          </p:cNvPr>
          <p:cNvSpPr/>
          <p:nvPr/>
        </p:nvSpPr>
        <p:spPr>
          <a:xfrm>
            <a:off x="3784600" y="5283200"/>
            <a:ext cx="7007225" cy="271463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개선 및 피드백 반영</a:t>
            </a:r>
          </a:p>
        </p:txBody>
      </p:sp>
      <p:sp>
        <p:nvSpPr>
          <p:cNvPr id="61" name="오각형 60">
            <a:extLst>
              <a:ext uri="{FF2B5EF4-FFF2-40B4-BE49-F238E27FC236}">
                <a16:creationId xmlns:a16="http://schemas.microsoft.com/office/drawing/2014/main" id="{DCC14B65-CFEC-4443-BFE0-53F6F344ECFD}"/>
              </a:ext>
            </a:extLst>
          </p:cNvPr>
          <p:cNvSpPr/>
          <p:nvPr/>
        </p:nvSpPr>
        <p:spPr>
          <a:xfrm>
            <a:off x="9480376" y="4745038"/>
            <a:ext cx="1311449" cy="269875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 확장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9ADC45-75F8-4BA9-B9F0-DF754A965AA1}"/>
              </a:ext>
            </a:extLst>
          </p:cNvPr>
          <p:cNvCxnSpPr>
            <a:cxnSpLocks/>
          </p:cNvCxnSpPr>
          <p:nvPr/>
        </p:nvCxnSpPr>
        <p:spPr>
          <a:xfrm>
            <a:off x="10417175" y="1052513"/>
            <a:ext cx="596900" cy="52070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10571A-429A-4978-B6AD-F407D5978792}"/>
              </a:ext>
            </a:extLst>
          </p:cNvPr>
          <p:cNvCxnSpPr>
            <a:cxnSpLocks/>
          </p:cNvCxnSpPr>
          <p:nvPr/>
        </p:nvCxnSpPr>
        <p:spPr>
          <a:xfrm>
            <a:off x="977900" y="5284788"/>
            <a:ext cx="598488" cy="52070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522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3088640" y="393261"/>
            <a:ext cx="876852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>
            <a:extLst>
              <a:ext uri="{FF2B5EF4-FFF2-40B4-BE49-F238E27FC236}">
                <a16:creationId xmlns:a16="http://schemas.microsoft.com/office/drawing/2014/main" id="{68F89153-6A50-48A7-8757-83EB61CD2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943E2C-AE68-4D10-B8A9-0F07FBAF329E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향후계획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-2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학기 추진계획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4D5124-512E-4622-B542-7954A2BE4C54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28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3D7180-2B97-40A7-81A1-AED833BF3750}"/>
              </a:ext>
            </a:extLst>
          </p:cNvPr>
          <p:cNvSpPr txBox="1"/>
          <p:nvPr/>
        </p:nvSpPr>
        <p:spPr>
          <a:xfrm>
            <a:off x="2597020" y="1614197"/>
            <a:ext cx="6997959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199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QnA</a:t>
            </a:r>
            <a:endParaRPr lang="ko-KR" altLang="en-US" sz="199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363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3D7180-2B97-40A7-81A1-AED833BF3750}"/>
              </a:ext>
            </a:extLst>
          </p:cNvPr>
          <p:cNvSpPr txBox="1"/>
          <p:nvPr/>
        </p:nvSpPr>
        <p:spPr>
          <a:xfrm>
            <a:off x="2597020" y="1996752"/>
            <a:ext cx="6997959" cy="260071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115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Thank you</a:t>
            </a:r>
          </a:p>
          <a:p>
            <a:pPr algn="ctr"/>
            <a:r>
              <a:rPr lang="ko-KR" alt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감사합니다</a:t>
            </a:r>
            <a:r>
              <a:rPr lang="en-US" altLang="ko-KR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.</a:t>
            </a:r>
            <a:endParaRPr lang="ko-KR" alt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05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FCC8F8-BC80-45CD-B48A-ABDAAFF064E8}"/>
              </a:ext>
            </a:extLst>
          </p:cNvPr>
          <p:cNvGrpSpPr/>
          <p:nvPr/>
        </p:nvGrpSpPr>
        <p:grpSpPr>
          <a:xfrm>
            <a:off x="266664" y="651455"/>
            <a:ext cx="11658672" cy="6868612"/>
            <a:chOff x="266664" y="913501"/>
            <a:chExt cx="11658672" cy="660656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2766491-2924-41B2-838B-F514D8333DC1}"/>
                </a:ext>
              </a:extLst>
            </p:cNvPr>
            <p:cNvSpPr/>
            <p:nvPr/>
          </p:nvSpPr>
          <p:spPr>
            <a:xfrm>
              <a:off x="266664" y="913501"/>
              <a:ext cx="11658672" cy="5611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BC0297A7-9792-4F8B-A39F-FDE0C1156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1" t="30264" r="63434" b="50545"/>
            <a:stretch>
              <a:fillRect/>
            </a:stretch>
          </p:blipFill>
          <p:spPr bwMode="auto">
            <a:xfrm>
              <a:off x="3037198" y="1474788"/>
              <a:ext cx="2835275" cy="192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6" name="Picture 2">
              <a:extLst>
                <a:ext uri="{FF2B5EF4-FFF2-40B4-BE49-F238E27FC236}">
                  <a16:creationId xmlns:a16="http://schemas.microsoft.com/office/drawing/2014/main" id="{FA240DFC-E479-400A-8EAD-D2D52F1BF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46" t="34666" r="60204" b="39334"/>
            <a:stretch>
              <a:fillRect/>
            </a:stretch>
          </p:blipFill>
          <p:spPr bwMode="auto">
            <a:xfrm>
              <a:off x="328923" y="1258888"/>
              <a:ext cx="2751137" cy="212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그림 13">
              <a:extLst>
                <a:ext uri="{FF2B5EF4-FFF2-40B4-BE49-F238E27FC236}">
                  <a16:creationId xmlns:a16="http://schemas.microsoft.com/office/drawing/2014/main" id="{5AF6D58F-6071-4D02-A8AC-ADE45B7CA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64" y="3460750"/>
              <a:ext cx="5730875" cy="300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EBAAE8D-54E0-42E3-A34C-632DFB74DB6E}"/>
                </a:ext>
              </a:extLst>
            </p:cNvPr>
            <p:cNvSpPr/>
            <p:nvPr/>
          </p:nvSpPr>
          <p:spPr>
            <a:xfrm>
              <a:off x="5960605" y="1320469"/>
              <a:ext cx="79375" cy="331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Bold" panose="02020603020101020101" pitchFamily="18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그림 4">
              <a:extLst>
                <a:ext uri="{FF2B5EF4-FFF2-40B4-BE49-F238E27FC236}">
                  <a16:creationId xmlns:a16="http://schemas.microsoft.com/office/drawing/2014/main" id="{E519420B-7D13-4BA2-BB33-6B24AEF98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373" y="3108131"/>
              <a:ext cx="573405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6">
              <a:extLst>
                <a:ext uri="{FF2B5EF4-FFF2-40B4-BE49-F238E27FC236}">
                  <a16:creationId xmlns:a16="http://schemas.microsoft.com/office/drawing/2014/main" id="{663465A5-EECA-4C2E-AC01-5FAD91ACF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123" y="1117405"/>
              <a:ext cx="5829300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7">
              <a:extLst>
                <a:ext uri="{FF2B5EF4-FFF2-40B4-BE49-F238E27FC236}">
                  <a16:creationId xmlns:a16="http://schemas.microsoft.com/office/drawing/2014/main" id="{B95D6A76-6CF0-42F1-9C7C-78E5A4A3F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560" y="2112768"/>
              <a:ext cx="576262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990F165-B9AE-49F9-B0AD-CBC932421661}"/>
                </a:ext>
              </a:extLst>
            </p:cNvPr>
            <p:cNvCxnSpPr>
              <a:cxnSpLocks/>
            </p:cNvCxnSpPr>
            <p:nvPr/>
          </p:nvCxnSpPr>
          <p:spPr>
            <a:xfrm>
              <a:off x="8148735" y="1553968"/>
              <a:ext cx="18526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8D958F0-5EF6-4328-99B6-FEB39A288308}"/>
                </a:ext>
              </a:extLst>
            </p:cNvPr>
            <p:cNvCxnSpPr>
              <a:cxnSpLocks/>
            </p:cNvCxnSpPr>
            <p:nvPr/>
          </p:nvCxnSpPr>
          <p:spPr>
            <a:xfrm>
              <a:off x="9282210" y="2708080"/>
              <a:ext cx="2268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4D1C038-868D-42F4-A879-24F9D7C1CDE7}"/>
                </a:ext>
              </a:extLst>
            </p:cNvPr>
            <p:cNvCxnSpPr>
              <a:cxnSpLocks/>
            </p:cNvCxnSpPr>
            <p:nvPr/>
          </p:nvCxnSpPr>
          <p:spPr>
            <a:xfrm>
              <a:off x="10966548" y="3531994"/>
              <a:ext cx="7239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D3250AB-5AF2-42CF-98A4-7D4665D5A1B3}"/>
                </a:ext>
              </a:extLst>
            </p:cNvPr>
            <p:cNvCxnSpPr>
              <a:cxnSpLocks/>
            </p:cNvCxnSpPr>
            <p:nvPr/>
          </p:nvCxnSpPr>
          <p:spPr>
            <a:xfrm>
              <a:off x="7118448" y="3693919"/>
              <a:ext cx="129698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18">
              <a:extLst>
                <a:ext uri="{FF2B5EF4-FFF2-40B4-BE49-F238E27FC236}">
                  <a16:creationId xmlns:a16="http://schemas.microsoft.com/office/drawing/2014/main" id="{49C9747E-278E-4782-B63F-2AE6B7B7C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67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216" y="3627931"/>
              <a:ext cx="3893724" cy="389213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1A2DD4D-081D-47DB-860C-7A094A2E3A8B}"/>
                </a:ext>
              </a:extLst>
            </p:cNvPr>
            <p:cNvGrpSpPr/>
            <p:nvPr/>
          </p:nvGrpSpPr>
          <p:grpSpPr>
            <a:xfrm>
              <a:off x="6248936" y="4869160"/>
              <a:ext cx="5437187" cy="1044575"/>
              <a:chOff x="6275388" y="4437063"/>
              <a:chExt cx="5437187" cy="1044575"/>
            </a:xfrm>
            <a:solidFill>
              <a:schemeClr val="bg1">
                <a:alpha val="70000"/>
              </a:schemeClr>
            </a:solidFill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237DB98D-6920-4844-B90C-6B8716249A77}"/>
                  </a:ext>
                </a:extLst>
              </p:cNvPr>
              <p:cNvSpPr/>
              <p:nvPr/>
            </p:nvSpPr>
            <p:spPr>
              <a:xfrm>
                <a:off x="6275388" y="4437063"/>
                <a:ext cx="5437187" cy="10445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TextBox 1">
                <a:extLst>
                  <a:ext uri="{FF2B5EF4-FFF2-40B4-BE49-F238E27FC236}">
                    <a16:creationId xmlns:a16="http://schemas.microsoft.com/office/drawing/2014/main" id="{509C186D-8745-41EB-A564-387B6CCCB0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2250" y="4540676"/>
                <a:ext cx="5322225" cy="8309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의료서비스 산업의 확대와 그에 따른 고령자를 위한 보건의료산업의 필요성 </a:t>
                </a:r>
                <a:r>
                  <a:rPr kumimoji="0" lang="ko-KR" altLang="en-US" sz="2800" i="0" u="none" strike="noStrike" kern="1200" cap="none" spc="0" normalizeH="0" baseline="0" noProof="0" dirty="0">
                    <a:ln w="0"/>
                    <a:solidFill>
                      <a:srgbClr val="F52A0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증대</a:t>
                </a:r>
                <a:endPara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F52A0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pic>
        <p:nvPicPr>
          <p:cNvPr id="38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7533"/>
          <a:stretch/>
        </p:blipFill>
        <p:spPr bwMode="auto">
          <a:xfrm>
            <a:off x="2917546" y="35440"/>
            <a:ext cx="325028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1">
            <a:extLst>
              <a:ext uri="{FF2B5EF4-FFF2-40B4-BE49-F238E27FC236}">
                <a16:creationId xmlns:a16="http://schemas.microsoft.com/office/drawing/2014/main" id="{BDC3E1FB-C92E-4B22-883C-02BAD9554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5EC82-149E-4099-949D-3A133CF249DA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EDB45A-935B-44B1-8C6D-585165B7F4D1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02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65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31F26-2B90-4DA9-BF70-96E80FC2CC2C}"/>
              </a:ext>
            </a:extLst>
          </p:cNvPr>
          <p:cNvSpPr/>
          <p:nvPr/>
        </p:nvSpPr>
        <p:spPr>
          <a:xfrm>
            <a:off x="-1" y="1216537"/>
            <a:ext cx="12192001" cy="4741278"/>
          </a:xfrm>
          <a:prstGeom prst="rect">
            <a:avLst/>
          </a:prstGeom>
          <a:solidFill>
            <a:srgbClr val="E8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E8ED12-21D5-4F16-AF89-1EADCC8AFD57}"/>
              </a:ext>
            </a:extLst>
          </p:cNvPr>
          <p:cNvSpPr txBox="1"/>
          <p:nvPr/>
        </p:nvSpPr>
        <p:spPr>
          <a:xfrm>
            <a:off x="681582" y="1975062"/>
            <a:ext cx="4699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ll of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are for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ur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eople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우리의 이웃을 위한 수많은 보살핌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더하기 기호 PNG 이미지 | PNGWing">
            <a:extLst>
              <a:ext uri="{FF2B5EF4-FFF2-40B4-BE49-F238E27FC236}">
                <a16:creationId xmlns:a16="http://schemas.microsoft.com/office/drawing/2014/main" id="{0B898E05-F9D8-47E8-896F-149B151CF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3" b="92055" l="4444" r="93056">
                        <a14:foregroundMark x1="49444" y1="7945" x2="49444" y2="7945"/>
                        <a14:foregroundMark x1="8611" y1="47123" x2="8611" y2="47123"/>
                        <a14:foregroundMark x1="49722" y1="91233" x2="50556" y2="92055"/>
                        <a14:foregroundMark x1="93056" y1="43562" x2="92778" y2="52329"/>
                        <a14:foregroundMark x1="47500" y1="6027" x2="50278" y2="6027"/>
                        <a14:foregroundMark x1="4444" y1="47397" x2="5000" y2="49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840" y="3124718"/>
            <a:ext cx="752561" cy="763013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786C67-78A3-4B1E-B001-2EF53918E74F}"/>
              </a:ext>
            </a:extLst>
          </p:cNvPr>
          <p:cNvSpPr txBox="1"/>
          <p:nvPr/>
        </p:nvSpPr>
        <p:spPr>
          <a:xfrm>
            <a:off x="211064" y="4206390"/>
            <a:ext cx="564011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점진적인 </a:t>
            </a:r>
            <a:r>
              <a:rPr lang="ko-KR" altLang="en-US" sz="2400" dirty="0">
                <a:solidFill>
                  <a:srgbClr val="F52A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노인 인구 증대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이에 따른 </a:t>
            </a:r>
            <a:r>
              <a:rPr lang="ko-KR" altLang="en-US" sz="2000" dirty="0">
                <a:solidFill>
                  <a:srgbClr val="F52A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약물 오남용 문제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대두 및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보건의료산업의 필요성 증대    </a:t>
            </a:r>
          </a:p>
        </p:txBody>
      </p:sp>
      <p:sp>
        <p:nvSpPr>
          <p:cNvPr id="5" name="화살표: 톱니 모양의 오른쪽 4">
            <a:extLst>
              <a:ext uri="{FF2B5EF4-FFF2-40B4-BE49-F238E27FC236}">
                <a16:creationId xmlns:a16="http://schemas.microsoft.com/office/drawing/2014/main" id="{648088C7-F9F6-45A9-AE2E-8FC660AD334A}"/>
              </a:ext>
            </a:extLst>
          </p:cNvPr>
          <p:cNvSpPr/>
          <p:nvPr/>
        </p:nvSpPr>
        <p:spPr>
          <a:xfrm>
            <a:off x="5663967" y="3273348"/>
            <a:ext cx="864066" cy="465753"/>
          </a:xfrm>
          <a:prstGeom prst="notchedRightArrow">
            <a:avLst/>
          </a:prstGeom>
          <a:solidFill>
            <a:srgbClr val="1E1E1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6611D8-2296-48CE-BCD8-1B4C208CD98E}"/>
              </a:ext>
            </a:extLst>
          </p:cNvPr>
          <p:cNvSpPr/>
          <p:nvPr/>
        </p:nvSpPr>
        <p:spPr>
          <a:xfrm>
            <a:off x="7164274" y="4111968"/>
            <a:ext cx="47268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정기적으로 내원을 하거나 꾸준히 복약을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해야 하는 환자들에게 </a:t>
            </a:r>
            <a:r>
              <a:rPr lang="ko-KR" altLang="en-US" sz="2000" dirty="0">
                <a:solidFill>
                  <a:srgbClr val="F52A0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내원 일정 알림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과</a:t>
            </a:r>
            <a:r>
              <a:rPr lang="ko-KR" altLang="en-US" sz="2000" dirty="0">
                <a:solidFill>
                  <a:srgbClr val="F52A0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 </a:t>
            </a:r>
            <a:endParaRPr lang="en-US" altLang="ko-KR" sz="2000" dirty="0">
              <a:solidFill>
                <a:srgbClr val="F52A0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복약 지도 서비스를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제공하는 </a:t>
            </a:r>
            <a:r>
              <a:rPr lang="ko-KR" altLang="en-US" sz="205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스마트 캘린더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 제작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F088FB-B9A5-4026-BE16-756125302551}"/>
              </a:ext>
            </a:extLst>
          </p:cNvPr>
          <p:cNvCxnSpPr/>
          <p:nvPr/>
        </p:nvCxnSpPr>
        <p:spPr>
          <a:xfrm>
            <a:off x="7198657" y="2285992"/>
            <a:ext cx="587154" cy="545285"/>
          </a:xfrm>
          <a:prstGeom prst="line">
            <a:avLst/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F8472B26-9A67-4D41-82FC-20744830E757}"/>
              </a:ext>
            </a:extLst>
          </p:cNvPr>
          <p:cNvCxnSpPr>
            <a:cxnSpLocks/>
          </p:cNvCxnSpPr>
          <p:nvPr/>
        </p:nvCxnSpPr>
        <p:spPr>
          <a:xfrm flipV="1">
            <a:off x="11271471" y="2285992"/>
            <a:ext cx="587154" cy="545285"/>
          </a:xfrm>
          <a:prstGeom prst="line">
            <a:avLst/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627CBF9E-8CE1-4DB9-BAF6-5806EF289652}"/>
              </a:ext>
            </a:extLst>
          </p:cNvPr>
          <p:cNvCxnSpPr>
            <a:cxnSpLocks/>
          </p:cNvCxnSpPr>
          <p:nvPr/>
        </p:nvCxnSpPr>
        <p:spPr>
          <a:xfrm>
            <a:off x="8195931" y="1831727"/>
            <a:ext cx="273914" cy="659795"/>
          </a:xfrm>
          <a:prstGeom prst="line">
            <a:avLst/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58D632C6-C195-4E78-AD90-8497630C3A4F}"/>
              </a:ext>
            </a:extLst>
          </p:cNvPr>
          <p:cNvCxnSpPr>
            <a:cxnSpLocks/>
          </p:cNvCxnSpPr>
          <p:nvPr/>
        </p:nvCxnSpPr>
        <p:spPr>
          <a:xfrm flipV="1">
            <a:off x="10587437" y="1831726"/>
            <a:ext cx="273914" cy="659795"/>
          </a:xfrm>
          <a:prstGeom prst="line">
            <a:avLst/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761CBC4D-780C-46CF-BDD3-93C4E4D8312E}"/>
              </a:ext>
            </a:extLst>
          </p:cNvPr>
          <p:cNvCxnSpPr>
            <a:cxnSpLocks/>
          </p:cNvCxnSpPr>
          <p:nvPr/>
        </p:nvCxnSpPr>
        <p:spPr>
          <a:xfrm>
            <a:off x="9502293" y="1602431"/>
            <a:ext cx="0" cy="676705"/>
          </a:xfrm>
          <a:prstGeom prst="line">
            <a:avLst/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944113-2B26-491A-BA4E-BA8A606446AB}"/>
              </a:ext>
            </a:extLst>
          </p:cNvPr>
          <p:cNvGrpSpPr/>
          <p:nvPr/>
        </p:nvGrpSpPr>
        <p:grpSpPr>
          <a:xfrm>
            <a:off x="8215528" y="2615196"/>
            <a:ext cx="2573530" cy="1466209"/>
            <a:chOff x="1168978" y="1736521"/>
            <a:chExt cx="6641173" cy="378365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45EEB78-5EDD-440F-9253-180524FAEE1A}"/>
                </a:ext>
              </a:extLst>
            </p:cNvPr>
            <p:cNvGrpSpPr/>
            <p:nvPr/>
          </p:nvGrpSpPr>
          <p:grpSpPr>
            <a:xfrm>
              <a:off x="1168978" y="1736521"/>
              <a:ext cx="2581460" cy="3783654"/>
              <a:chOff x="861435" y="1149509"/>
              <a:chExt cx="3777676" cy="553695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963072F-C16E-4D16-9BD7-8F3FEB1BA0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526" b="3609"/>
              <a:stretch/>
            </p:blipFill>
            <p:spPr>
              <a:xfrm>
                <a:off x="861435" y="1149509"/>
                <a:ext cx="2495068" cy="495590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72CFFC7-61ED-47B4-8C13-1E959790C1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647" b="2554"/>
              <a:stretch/>
            </p:blipFill>
            <p:spPr>
              <a:xfrm>
                <a:off x="2345258" y="2083952"/>
                <a:ext cx="2293853" cy="4602509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F1E8E12-BC1E-4442-AECE-58DD65419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403" b="2875"/>
            <a:stretch/>
          </p:blipFill>
          <p:spPr>
            <a:xfrm>
              <a:off x="3750438" y="1736521"/>
              <a:ext cx="1939935" cy="3783654"/>
            </a:xfrm>
            <a:prstGeom prst="rect">
              <a:avLst/>
            </a:prstGeom>
          </p:spPr>
        </p:pic>
        <p:pic>
          <p:nvPicPr>
            <p:cNvPr id="22" name="그림 21" descr="모니터, 앉아있는, 컴퓨터, 묶음이(가) 표시된 사진&#10;&#10;자동 생성된 설명">
              <a:extLst>
                <a:ext uri="{FF2B5EF4-FFF2-40B4-BE49-F238E27FC236}">
                  <a16:creationId xmlns:a16="http://schemas.microsoft.com/office/drawing/2014/main" id="{D0B7236A-FBA7-4504-A81B-DECA4BB82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638"/>
            <a:stretch/>
          </p:blipFill>
          <p:spPr>
            <a:xfrm>
              <a:off x="5690373" y="1736521"/>
              <a:ext cx="2119778" cy="3783654"/>
            </a:xfrm>
            <a:prstGeom prst="rect">
              <a:avLst/>
            </a:prstGeom>
          </p:spPr>
        </p:pic>
      </p:grpSp>
      <p:pic>
        <p:nvPicPr>
          <p:cNvPr id="33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7533"/>
          <a:stretch/>
        </p:blipFill>
        <p:spPr bwMode="auto">
          <a:xfrm>
            <a:off x="2917546" y="35440"/>
            <a:ext cx="325028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">
            <a:extLst>
              <a:ext uri="{FF2B5EF4-FFF2-40B4-BE49-F238E27FC236}">
                <a16:creationId xmlns:a16="http://schemas.microsoft.com/office/drawing/2014/main" id="{650CE2DD-8E0B-47E9-AB86-EB16B29F9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23E9D-1CD2-4BFD-B380-D0C7986C5266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개발배경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63B445-F69A-4AD5-ADDD-CF69087BBA0E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03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88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31F26-2B90-4DA9-BF70-96E80FC2CC2C}"/>
              </a:ext>
            </a:extLst>
          </p:cNvPr>
          <p:cNvSpPr/>
          <p:nvPr/>
        </p:nvSpPr>
        <p:spPr>
          <a:xfrm>
            <a:off x="-1" y="1216537"/>
            <a:ext cx="12192001" cy="4741278"/>
          </a:xfrm>
          <a:prstGeom prst="rect">
            <a:avLst/>
          </a:prstGeom>
          <a:solidFill>
            <a:srgbClr val="E8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톱니 모양의 오른쪽 4">
            <a:extLst>
              <a:ext uri="{FF2B5EF4-FFF2-40B4-BE49-F238E27FC236}">
                <a16:creationId xmlns:a16="http://schemas.microsoft.com/office/drawing/2014/main" id="{648088C7-F9F6-45A9-AE2E-8FC660AD334A}"/>
              </a:ext>
            </a:extLst>
          </p:cNvPr>
          <p:cNvSpPr/>
          <p:nvPr/>
        </p:nvSpPr>
        <p:spPr>
          <a:xfrm>
            <a:off x="3786839" y="2646309"/>
            <a:ext cx="581674" cy="313538"/>
          </a:xfrm>
          <a:prstGeom prst="notchedRightArrow">
            <a:avLst/>
          </a:prstGeom>
          <a:solidFill>
            <a:srgbClr val="1E1E1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19BBBD-D9A5-4D8C-837C-02EADCBCCFBF}"/>
              </a:ext>
            </a:extLst>
          </p:cNvPr>
          <p:cNvGrpSpPr/>
          <p:nvPr/>
        </p:nvGrpSpPr>
        <p:grpSpPr>
          <a:xfrm>
            <a:off x="483103" y="1839107"/>
            <a:ext cx="3016828" cy="2035676"/>
            <a:chOff x="472199" y="2694644"/>
            <a:chExt cx="3104565" cy="2071821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C6D8176-A4B8-420D-AADF-E6BD3518F6BD}"/>
                </a:ext>
              </a:extLst>
            </p:cNvPr>
            <p:cNvGrpSpPr/>
            <p:nvPr/>
          </p:nvGrpSpPr>
          <p:grpSpPr>
            <a:xfrm>
              <a:off x="472199" y="2694644"/>
              <a:ext cx="1932684" cy="1307312"/>
              <a:chOff x="6096000" y="1730488"/>
              <a:chExt cx="2928938" cy="1981200"/>
            </a:xfrm>
          </p:grpSpPr>
          <p:grpSp>
            <p:nvGrpSpPr>
              <p:cNvPr id="126" name="그룹 129">
                <a:extLst>
                  <a:ext uri="{FF2B5EF4-FFF2-40B4-BE49-F238E27FC236}">
                    <a16:creationId xmlns:a16="http://schemas.microsoft.com/office/drawing/2014/main" id="{524552F3-1716-44ED-AE65-1B116952E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0" y="1730488"/>
                <a:ext cx="2928938" cy="1981200"/>
                <a:chOff x="3342358" y="5575764"/>
                <a:chExt cx="3746798" cy="2385969"/>
              </a:xfrm>
            </p:grpSpPr>
            <p:sp>
              <p:nvSpPr>
                <p:cNvPr id="130" name="정육면체 129">
                  <a:extLst>
                    <a:ext uri="{FF2B5EF4-FFF2-40B4-BE49-F238E27FC236}">
                      <a16:creationId xmlns:a16="http://schemas.microsoft.com/office/drawing/2014/main" id="{55FA4165-EAA1-47F4-84A4-AC62F17E2F0A}"/>
                    </a:ext>
                  </a:extLst>
                </p:cNvPr>
                <p:cNvSpPr/>
                <p:nvPr/>
              </p:nvSpPr>
              <p:spPr bwMode="auto">
                <a:xfrm>
                  <a:off x="3342358" y="5575764"/>
                  <a:ext cx="3746798" cy="2385969"/>
                </a:xfrm>
                <a:prstGeom prst="cube">
                  <a:avLst>
                    <a:gd name="adj" fmla="val 7683"/>
                  </a:avLst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pic>
              <p:nvPicPr>
                <p:cNvPr id="131" name="그림 132">
                  <a:extLst>
                    <a:ext uri="{FF2B5EF4-FFF2-40B4-BE49-F238E27FC236}">
                      <a16:creationId xmlns:a16="http://schemas.microsoft.com/office/drawing/2014/main" id="{8F14FACE-AB66-4056-B5FC-517FA1CF3A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02654" y="5829496"/>
                  <a:ext cx="3460960" cy="20667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13EB2A2C-C41C-4DE8-B9EC-0A3DDFBEDCDB}"/>
                  </a:ext>
                </a:extLst>
              </p:cNvPr>
              <p:cNvSpPr/>
              <p:nvPr/>
            </p:nvSpPr>
            <p:spPr>
              <a:xfrm>
                <a:off x="7611441" y="1941175"/>
                <a:ext cx="1258533" cy="1716840"/>
              </a:xfrm>
              <a:prstGeom prst="rect">
                <a:avLst/>
              </a:prstGeom>
              <a:solidFill>
                <a:srgbClr val="FE8E78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8" name="Picture 2" descr="Bomb premium icon">
                <a:extLst>
                  <a:ext uri="{FF2B5EF4-FFF2-40B4-BE49-F238E27FC236}">
                    <a16:creationId xmlns:a16="http://schemas.microsoft.com/office/drawing/2014/main" id="{BFB53F5D-FEC9-45AF-A3A7-3FC0A7F5D7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8287" y="2945193"/>
                <a:ext cx="594549" cy="59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058F484-EC87-4EE9-A1AB-C76B6763B5C8}"/>
                  </a:ext>
                </a:extLst>
              </p:cNvPr>
              <p:cNvSpPr txBox="1"/>
              <p:nvPr/>
            </p:nvSpPr>
            <p:spPr>
              <a:xfrm>
                <a:off x="7592892" y="2389355"/>
                <a:ext cx="1248896" cy="59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현재시각</a:t>
                </a:r>
                <a:endParaRPr lang="en-US" altLang="ko-KR" sz="10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  <a:p>
                <a:pPr algn="ctr"/>
                <a:r>
                  <a:rPr lang="en-US" altLang="ko-KR" sz="1000" b="1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19:00</a:t>
                </a:r>
                <a:r>
                  <a:rPr lang="en-US" altLang="ko-KR" sz="1400" b="1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`</a:t>
                </a:r>
                <a:endParaRPr lang="ko-KR" altLang="en-US" sz="14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25" name="그룹 133">
              <a:extLst>
                <a:ext uri="{FF2B5EF4-FFF2-40B4-BE49-F238E27FC236}">
                  <a16:creationId xmlns:a16="http://schemas.microsoft.com/office/drawing/2014/main" id="{7C156E12-7D3D-4595-93C0-442D88DB13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5416" y="3533637"/>
              <a:ext cx="1861348" cy="1232828"/>
              <a:chOff x="5957012" y="1523541"/>
              <a:chExt cx="3614983" cy="221807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3CC8BABE-0CDE-4AA3-A6D9-40997F6D32C8}"/>
                  </a:ext>
                </a:extLst>
              </p:cNvPr>
              <p:cNvSpPr/>
              <p:nvPr/>
            </p:nvSpPr>
            <p:spPr bwMode="auto">
              <a:xfrm>
                <a:off x="5957012" y="1523541"/>
                <a:ext cx="3614983" cy="2218072"/>
              </a:xfrm>
              <a:prstGeom prst="roundRect">
                <a:avLst>
                  <a:gd name="adj" fmla="val 35"/>
                </a:avLst>
              </a:prstGeom>
              <a:scene3d>
                <a:camera prst="orthographicFront"/>
                <a:lightRig rig="threePt" dir="t"/>
              </a:scene3d>
              <a:sp3d>
                <a:bevelT w="254000" h="635000" prst="angle"/>
                <a:bevelB prst="angle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200" dirty="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AFC6049E-B25B-457C-9DD8-A5C16A5A43C2}"/>
                  </a:ext>
                </a:extLst>
              </p:cNvPr>
              <p:cNvSpPr/>
              <p:nvPr/>
            </p:nvSpPr>
            <p:spPr bwMode="auto">
              <a:xfrm>
                <a:off x="6403742" y="3645412"/>
                <a:ext cx="364437" cy="5989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315A4AFB-23EB-4F79-9B90-097C5AD3726A}"/>
                  </a:ext>
                </a:extLst>
              </p:cNvPr>
              <p:cNvSpPr/>
              <p:nvPr/>
            </p:nvSpPr>
            <p:spPr bwMode="auto">
              <a:xfrm>
                <a:off x="8780422" y="3645412"/>
                <a:ext cx="364437" cy="5989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9A834873-EFFD-41DA-936C-3CC6F9FA8602}"/>
                  </a:ext>
                </a:extLst>
              </p:cNvPr>
              <p:cNvSpPr/>
              <p:nvPr/>
            </p:nvSpPr>
            <p:spPr bwMode="auto">
              <a:xfrm>
                <a:off x="8000604" y="3645412"/>
                <a:ext cx="362477" cy="5989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B984D8DB-FDF4-4D2B-8A75-CA633496D0C4}"/>
                  </a:ext>
                </a:extLst>
              </p:cNvPr>
              <p:cNvSpPr/>
              <p:nvPr/>
            </p:nvSpPr>
            <p:spPr bwMode="auto">
              <a:xfrm>
                <a:off x="7222746" y="3645412"/>
                <a:ext cx="364437" cy="5989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E39D414-819B-4EC0-AAF2-C032C0514334}"/>
                  </a:ext>
                </a:extLst>
              </p:cNvPr>
              <p:cNvSpPr/>
              <p:nvPr/>
            </p:nvSpPr>
            <p:spPr bwMode="auto">
              <a:xfrm>
                <a:off x="6294018" y="1806699"/>
                <a:ext cx="2962522" cy="564502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grpSp>
            <p:nvGrpSpPr>
              <p:cNvPr id="34" name="그룹 112">
                <a:extLst>
                  <a:ext uri="{FF2B5EF4-FFF2-40B4-BE49-F238E27FC236}">
                    <a16:creationId xmlns:a16="http://schemas.microsoft.com/office/drawing/2014/main" id="{BE5FA3A9-BD77-44B4-9901-FA8A1F45AD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8034" y="1810329"/>
                <a:ext cx="388616" cy="527153"/>
                <a:chOff x="11185527" y="-42773"/>
                <a:chExt cx="1691419" cy="2045305"/>
              </a:xfrm>
            </p:grpSpPr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428A0855-BF42-43A4-99F3-FCE69753884F}"/>
                    </a:ext>
                  </a:extLst>
                </p:cNvPr>
                <p:cNvSpPr/>
                <p:nvPr/>
              </p:nvSpPr>
              <p:spPr>
                <a:xfrm>
                  <a:off x="11181815" y="203716"/>
                  <a:ext cx="1697043" cy="179583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C0FAC5C-DAAC-4DCA-9A52-2B60EF9F642B}"/>
                    </a:ext>
                  </a:extLst>
                </p:cNvPr>
                <p:cNvSpPr/>
                <p:nvPr/>
              </p:nvSpPr>
              <p:spPr>
                <a:xfrm rot="583031">
                  <a:off x="11574097" y="1203748"/>
                  <a:ext cx="289948" cy="56339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A1E0DE7-920F-4C61-A7F3-3FE8D724D8A1}"/>
                    </a:ext>
                  </a:extLst>
                </p:cNvPr>
                <p:cNvSpPr/>
                <p:nvPr/>
              </p:nvSpPr>
              <p:spPr>
                <a:xfrm>
                  <a:off x="12111350" y="1471363"/>
                  <a:ext cx="281422" cy="28873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</a:p>
              </p:txBody>
            </p: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280C8239-9920-4B8F-A251-17355F7C657B}"/>
                    </a:ext>
                  </a:extLst>
                </p:cNvPr>
                <p:cNvCxnSpPr/>
                <p:nvPr/>
              </p:nvCxnSpPr>
              <p:spPr>
                <a:xfrm>
                  <a:off x="11181815" y="682605"/>
                  <a:ext cx="1662932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TextBox 117">
                  <a:extLst>
                    <a:ext uri="{FF2B5EF4-FFF2-40B4-BE49-F238E27FC236}">
                      <a16:creationId xmlns:a16="http://schemas.microsoft.com/office/drawing/2014/main" id="{0B398AB7-9FB9-4F60-B163-9739795DA91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60395" y="-42773"/>
                  <a:ext cx="481373" cy="1589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1</a:t>
                  </a:r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601E4B5-6E8F-4C76-B4A5-1BB3B42F9DCB}"/>
                    </a:ext>
                  </a:extLst>
                </p:cNvPr>
                <p:cNvSpPr/>
                <p:nvPr/>
              </p:nvSpPr>
              <p:spPr>
                <a:xfrm>
                  <a:off x="12375717" y="1189663"/>
                  <a:ext cx="289948" cy="26057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2B4CB947-8B5F-468F-8F60-6238B89D088B}"/>
                    </a:ext>
                  </a:extLst>
                </p:cNvPr>
                <p:cNvSpPr/>
                <p:nvPr/>
              </p:nvSpPr>
              <p:spPr>
                <a:xfrm>
                  <a:off x="11284149" y="1105154"/>
                  <a:ext cx="298473" cy="27465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35" name="그룹 112">
                <a:extLst>
                  <a:ext uri="{FF2B5EF4-FFF2-40B4-BE49-F238E27FC236}">
                    <a16:creationId xmlns:a16="http://schemas.microsoft.com/office/drawing/2014/main" id="{1391E49F-1C36-4ED1-A951-1DC1448CEE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5472" y="1820037"/>
                <a:ext cx="388616" cy="515518"/>
                <a:chOff x="11185527" y="2375"/>
                <a:chExt cx="1691419" cy="2000157"/>
              </a:xfrm>
            </p:grpSpPr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85BE060D-D415-482E-8DFF-99E90CBBC706}"/>
                    </a:ext>
                  </a:extLst>
                </p:cNvPr>
                <p:cNvSpPr/>
                <p:nvPr/>
              </p:nvSpPr>
              <p:spPr>
                <a:xfrm>
                  <a:off x="11188476" y="197115"/>
                  <a:ext cx="1688518" cy="180287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4758814-4703-4002-B41A-1D20D1CD90DA}"/>
                    </a:ext>
                  </a:extLst>
                </p:cNvPr>
                <p:cNvSpPr/>
                <p:nvPr/>
              </p:nvSpPr>
              <p:spPr>
                <a:xfrm rot="583031">
                  <a:off x="11580758" y="1204185"/>
                  <a:ext cx="289948" cy="56339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EEACABE-FBF0-4FCF-B639-7EAFC6B00507}"/>
                    </a:ext>
                  </a:extLst>
                </p:cNvPr>
                <p:cNvSpPr/>
                <p:nvPr/>
              </p:nvSpPr>
              <p:spPr>
                <a:xfrm>
                  <a:off x="12118011" y="1471799"/>
                  <a:ext cx="272892" cy="2887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11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40DB7BE9-DFD7-40F6-9840-A548ED18BEAC}"/>
                    </a:ext>
                  </a:extLst>
                </p:cNvPr>
                <p:cNvCxnSpPr/>
                <p:nvPr/>
              </p:nvCxnSpPr>
              <p:spPr>
                <a:xfrm>
                  <a:off x="11188476" y="676003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TextBox 117">
                  <a:extLst>
                    <a:ext uri="{FF2B5EF4-FFF2-40B4-BE49-F238E27FC236}">
                      <a16:creationId xmlns:a16="http://schemas.microsoft.com/office/drawing/2014/main" id="{80977E69-5A6F-41E6-872E-1B58C32497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68652" y="2375"/>
                  <a:ext cx="481373" cy="1589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 dirty="0">
                      <a:ea typeface="굴림" panose="020B0600000101010101" pitchFamily="50" charset="-127"/>
                    </a:rPr>
                    <a:t>3</a:t>
                  </a: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EEBC85E-78E3-4993-8BA8-FEF95BA886B9}"/>
                    </a:ext>
                  </a:extLst>
                </p:cNvPr>
                <p:cNvSpPr/>
                <p:nvPr/>
              </p:nvSpPr>
              <p:spPr>
                <a:xfrm>
                  <a:off x="12373847" y="1183060"/>
                  <a:ext cx="289948" cy="26761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544C011-3FC9-4E98-BE50-998BC33262DD}"/>
                    </a:ext>
                  </a:extLst>
                </p:cNvPr>
                <p:cNvSpPr/>
                <p:nvPr/>
              </p:nvSpPr>
              <p:spPr>
                <a:xfrm>
                  <a:off x="11290811" y="1105591"/>
                  <a:ext cx="298473" cy="27465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36" name="그룹 112">
                <a:extLst>
                  <a:ext uri="{FF2B5EF4-FFF2-40B4-BE49-F238E27FC236}">
                    <a16:creationId xmlns:a16="http://schemas.microsoft.com/office/drawing/2014/main" id="{FC331E72-A39A-4232-BD68-F965FE7304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2301" y="1820952"/>
                <a:ext cx="388616" cy="517360"/>
                <a:chOff x="11185527" y="-4765"/>
                <a:chExt cx="1691419" cy="2007297"/>
              </a:xfrm>
            </p:grpSpPr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B62F2BD3-F40A-4840-B245-9F50A93A5D18}"/>
                    </a:ext>
                  </a:extLst>
                </p:cNvPr>
                <p:cNvSpPr/>
                <p:nvPr/>
              </p:nvSpPr>
              <p:spPr>
                <a:xfrm>
                  <a:off x="11186193" y="200506"/>
                  <a:ext cx="1688518" cy="180286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6B4C24B-A745-4AE1-B5CC-EFEE3B734AEB}"/>
                    </a:ext>
                  </a:extLst>
                </p:cNvPr>
                <p:cNvSpPr/>
                <p:nvPr/>
              </p:nvSpPr>
              <p:spPr>
                <a:xfrm rot="583031">
                  <a:off x="11578475" y="1207573"/>
                  <a:ext cx="289948" cy="56339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8C21D854-4897-4FB4-AB1A-69EA12F09E6B}"/>
                    </a:ext>
                  </a:extLst>
                </p:cNvPr>
                <p:cNvSpPr/>
                <p:nvPr/>
              </p:nvSpPr>
              <p:spPr>
                <a:xfrm>
                  <a:off x="12115728" y="1475185"/>
                  <a:ext cx="272892" cy="288742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9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6F58D49D-385E-402A-A83E-57285E84E7CB}"/>
                    </a:ext>
                  </a:extLst>
                </p:cNvPr>
                <p:cNvCxnSpPr/>
                <p:nvPr/>
              </p:nvCxnSpPr>
              <p:spPr>
                <a:xfrm>
                  <a:off x="11186193" y="714602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17">
                  <a:extLst>
                    <a:ext uri="{FF2B5EF4-FFF2-40B4-BE49-F238E27FC236}">
                      <a16:creationId xmlns:a16="http://schemas.microsoft.com/office/drawing/2014/main" id="{9268C009-CB07-4E3C-B7E3-DCA263DABF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88391" y="-4765"/>
                  <a:ext cx="481373" cy="1589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4</a:t>
                  </a: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CF254ED-1681-4B76-93A2-D7CD4C51D494}"/>
                    </a:ext>
                  </a:extLst>
                </p:cNvPr>
                <p:cNvSpPr/>
                <p:nvPr/>
              </p:nvSpPr>
              <p:spPr>
                <a:xfrm>
                  <a:off x="12371564" y="1186447"/>
                  <a:ext cx="289948" cy="26761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0D92692-C2F3-4379-8597-16B474D2C3A0}"/>
                    </a:ext>
                  </a:extLst>
                </p:cNvPr>
                <p:cNvSpPr/>
                <p:nvPr/>
              </p:nvSpPr>
              <p:spPr>
                <a:xfrm>
                  <a:off x="11288528" y="1108978"/>
                  <a:ext cx="298473" cy="274657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37" name="그룹 112">
                <a:extLst>
                  <a:ext uri="{FF2B5EF4-FFF2-40B4-BE49-F238E27FC236}">
                    <a16:creationId xmlns:a16="http://schemas.microsoft.com/office/drawing/2014/main" id="{FD982431-C361-462C-B38B-DD23522F46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6885" y="1811208"/>
                <a:ext cx="388616" cy="528092"/>
                <a:chOff x="11185527" y="-46412"/>
                <a:chExt cx="1691419" cy="2048944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187E9A8C-F12E-4553-96C1-CE4C38D4CED9}"/>
                    </a:ext>
                  </a:extLst>
                </p:cNvPr>
                <p:cNvSpPr/>
                <p:nvPr/>
              </p:nvSpPr>
              <p:spPr>
                <a:xfrm>
                  <a:off x="11186338" y="196670"/>
                  <a:ext cx="1688518" cy="1802872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2275C5C-1EE4-49FE-BB28-F974ABC29863}"/>
                    </a:ext>
                  </a:extLst>
                </p:cNvPr>
                <p:cNvSpPr/>
                <p:nvPr/>
              </p:nvSpPr>
              <p:spPr>
                <a:xfrm>
                  <a:off x="12115879" y="1471355"/>
                  <a:ext cx="272892" cy="2887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4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8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D1D14914-5DB3-4AE9-A58C-600501AF9EB4}"/>
                    </a:ext>
                  </a:extLst>
                </p:cNvPr>
                <p:cNvCxnSpPr/>
                <p:nvPr/>
              </p:nvCxnSpPr>
              <p:spPr>
                <a:xfrm>
                  <a:off x="11186338" y="675558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17">
                  <a:extLst>
                    <a:ext uri="{FF2B5EF4-FFF2-40B4-BE49-F238E27FC236}">
                      <a16:creationId xmlns:a16="http://schemas.microsoft.com/office/drawing/2014/main" id="{82B550E8-99E1-435E-8929-01E5CEC33C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99318" y="-46412"/>
                  <a:ext cx="481373" cy="15894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2</a:t>
                  </a:r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3FB6D10-41F4-443F-94BE-8BAA457C371E}"/>
                    </a:ext>
                  </a:extLst>
                </p:cNvPr>
                <p:cNvSpPr/>
                <p:nvPr/>
              </p:nvSpPr>
              <p:spPr>
                <a:xfrm>
                  <a:off x="12371715" y="1182615"/>
                  <a:ext cx="289948" cy="26761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1DAF9E7-0843-4F00-A7AD-796BE05CA6F4}"/>
                    </a:ext>
                  </a:extLst>
                </p:cNvPr>
                <p:cNvSpPr/>
                <p:nvPr/>
              </p:nvSpPr>
              <p:spPr>
                <a:xfrm>
                  <a:off x="11288673" y="1105146"/>
                  <a:ext cx="298478" cy="27465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219E19A-15A9-4177-840B-FE60D4AFF401}"/>
                  </a:ext>
                </a:extLst>
              </p:cNvPr>
              <p:cNvSpPr/>
              <p:nvPr/>
            </p:nvSpPr>
            <p:spPr bwMode="auto">
              <a:xfrm>
                <a:off x="6294018" y="2578124"/>
                <a:ext cx="2962522" cy="56450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grpSp>
            <p:nvGrpSpPr>
              <p:cNvPr id="39" name="그룹 112">
                <a:extLst>
                  <a:ext uri="{FF2B5EF4-FFF2-40B4-BE49-F238E27FC236}">
                    <a16:creationId xmlns:a16="http://schemas.microsoft.com/office/drawing/2014/main" id="{C616A25B-D9C9-42FF-A992-D6AE773794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8034" y="2582008"/>
                <a:ext cx="388616" cy="527153"/>
                <a:chOff x="11185527" y="-42773"/>
                <a:chExt cx="1691419" cy="2045305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CFA3AB4-318B-4ED3-BCCD-4AC2CAC02EE1}"/>
                    </a:ext>
                  </a:extLst>
                </p:cNvPr>
                <p:cNvSpPr/>
                <p:nvPr/>
              </p:nvSpPr>
              <p:spPr>
                <a:xfrm>
                  <a:off x="11181815" y="202727"/>
                  <a:ext cx="1697043" cy="1802875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1AF36FA-CB74-4278-A242-622EA0BFDADA}"/>
                    </a:ext>
                  </a:extLst>
                </p:cNvPr>
                <p:cNvSpPr/>
                <p:nvPr/>
              </p:nvSpPr>
              <p:spPr>
                <a:xfrm rot="583031">
                  <a:off x="11574097" y="1209804"/>
                  <a:ext cx="289948" cy="56339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8E281E7-AF4C-4C48-AEC3-BC3BBFE9FF3D}"/>
                    </a:ext>
                  </a:extLst>
                </p:cNvPr>
                <p:cNvSpPr/>
                <p:nvPr/>
              </p:nvSpPr>
              <p:spPr>
                <a:xfrm>
                  <a:off x="12111350" y="1477418"/>
                  <a:ext cx="281422" cy="28169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A9F60D8D-CABA-40DC-A01E-7DA928C23247}"/>
                    </a:ext>
                  </a:extLst>
                </p:cNvPr>
                <p:cNvCxnSpPr/>
                <p:nvPr/>
              </p:nvCxnSpPr>
              <p:spPr>
                <a:xfrm>
                  <a:off x="11181815" y="681615"/>
                  <a:ext cx="1662932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Box 117">
                  <a:extLst>
                    <a:ext uri="{FF2B5EF4-FFF2-40B4-BE49-F238E27FC236}">
                      <a16:creationId xmlns:a16="http://schemas.microsoft.com/office/drawing/2014/main" id="{BB8E5EE7-7FAA-49E4-AC88-B44BD62F51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60395" y="-42773"/>
                  <a:ext cx="481373" cy="1589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1</a:t>
                  </a: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40BE19-7D8B-4099-8298-2893A3967438}"/>
                    </a:ext>
                  </a:extLst>
                </p:cNvPr>
                <p:cNvSpPr/>
                <p:nvPr/>
              </p:nvSpPr>
              <p:spPr>
                <a:xfrm>
                  <a:off x="12375717" y="1188674"/>
                  <a:ext cx="289948" cy="26057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4D86284-A9AA-40CD-BA3C-29064C09C026}"/>
                    </a:ext>
                  </a:extLst>
                </p:cNvPr>
                <p:cNvSpPr/>
                <p:nvPr/>
              </p:nvSpPr>
              <p:spPr>
                <a:xfrm>
                  <a:off x="11284149" y="1111209"/>
                  <a:ext cx="298473" cy="27465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40" name="그룹 112">
                <a:extLst>
                  <a:ext uri="{FF2B5EF4-FFF2-40B4-BE49-F238E27FC236}">
                    <a16:creationId xmlns:a16="http://schemas.microsoft.com/office/drawing/2014/main" id="{8AF38440-924A-46B5-89FF-1BC72ADABE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5472" y="2591716"/>
                <a:ext cx="388616" cy="515518"/>
                <a:chOff x="11185527" y="2375"/>
                <a:chExt cx="1691419" cy="2000157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8816F45F-A9B0-4EDB-93D7-7F4231453149}"/>
                    </a:ext>
                  </a:extLst>
                </p:cNvPr>
                <p:cNvSpPr/>
                <p:nvPr/>
              </p:nvSpPr>
              <p:spPr>
                <a:xfrm>
                  <a:off x="11188476" y="196126"/>
                  <a:ext cx="1688518" cy="1809915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CE8BBC6D-F070-4F0A-9440-C645387140FE}"/>
                    </a:ext>
                  </a:extLst>
                </p:cNvPr>
                <p:cNvSpPr/>
                <p:nvPr/>
              </p:nvSpPr>
              <p:spPr>
                <a:xfrm rot="583031">
                  <a:off x="11580758" y="1203200"/>
                  <a:ext cx="289948" cy="57043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1497033B-2B22-428D-A1C6-E3CDF7FA9993}"/>
                    </a:ext>
                  </a:extLst>
                </p:cNvPr>
                <p:cNvSpPr/>
                <p:nvPr/>
              </p:nvSpPr>
              <p:spPr>
                <a:xfrm>
                  <a:off x="12118011" y="1477854"/>
                  <a:ext cx="272892" cy="28169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11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DA9F36CA-9B9F-404E-AE65-AD82C4CD27E1}"/>
                    </a:ext>
                  </a:extLst>
                </p:cNvPr>
                <p:cNvCxnSpPr/>
                <p:nvPr/>
              </p:nvCxnSpPr>
              <p:spPr>
                <a:xfrm>
                  <a:off x="11188476" y="682058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117">
                  <a:extLst>
                    <a:ext uri="{FF2B5EF4-FFF2-40B4-BE49-F238E27FC236}">
                      <a16:creationId xmlns:a16="http://schemas.microsoft.com/office/drawing/2014/main" id="{0685E456-E568-4A81-B975-1C6E909EE8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68652" y="2375"/>
                  <a:ext cx="481373" cy="1589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3</a:t>
                  </a:r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B2F998B4-995B-4C01-9F3C-9AB585E4780F}"/>
                    </a:ext>
                  </a:extLst>
                </p:cNvPr>
                <p:cNvSpPr/>
                <p:nvPr/>
              </p:nvSpPr>
              <p:spPr>
                <a:xfrm>
                  <a:off x="12373847" y="1189115"/>
                  <a:ext cx="289948" cy="260569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421FD7D-2387-4154-A6CA-3028EEA3AC60}"/>
                    </a:ext>
                  </a:extLst>
                </p:cNvPr>
                <p:cNvSpPr/>
                <p:nvPr/>
              </p:nvSpPr>
              <p:spPr>
                <a:xfrm>
                  <a:off x="11290811" y="1111646"/>
                  <a:ext cx="298473" cy="27465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41" name="그룹 112">
                <a:extLst>
                  <a:ext uri="{FF2B5EF4-FFF2-40B4-BE49-F238E27FC236}">
                    <a16:creationId xmlns:a16="http://schemas.microsoft.com/office/drawing/2014/main" id="{635A2F96-FD48-401A-B63E-66374FE4F0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2301" y="2592631"/>
                <a:ext cx="388616" cy="517360"/>
                <a:chOff x="11185527" y="-4765"/>
                <a:chExt cx="1691419" cy="2007297"/>
              </a:xfrm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A32D77BE-9AE3-47DD-93C9-5C8ECEFAD1EB}"/>
                    </a:ext>
                  </a:extLst>
                </p:cNvPr>
                <p:cNvSpPr/>
                <p:nvPr/>
              </p:nvSpPr>
              <p:spPr>
                <a:xfrm>
                  <a:off x="11186193" y="199517"/>
                  <a:ext cx="1688518" cy="180286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64F5166C-B884-4B31-B21C-C740322293DD}"/>
                    </a:ext>
                  </a:extLst>
                </p:cNvPr>
                <p:cNvSpPr/>
                <p:nvPr/>
              </p:nvSpPr>
              <p:spPr>
                <a:xfrm rot="583031">
                  <a:off x="11578475" y="1206588"/>
                  <a:ext cx="289948" cy="56339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511E37B5-ECBD-4CC9-94FC-F51503FD9864}"/>
                    </a:ext>
                  </a:extLst>
                </p:cNvPr>
                <p:cNvSpPr/>
                <p:nvPr/>
              </p:nvSpPr>
              <p:spPr>
                <a:xfrm>
                  <a:off x="12115728" y="1474200"/>
                  <a:ext cx="272892" cy="288738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5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9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90E151C0-6393-4D77-BC6C-912E654E30AA}"/>
                    </a:ext>
                  </a:extLst>
                </p:cNvPr>
                <p:cNvCxnSpPr/>
                <p:nvPr/>
              </p:nvCxnSpPr>
              <p:spPr>
                <a:xfrm>
                  <a:off x="11186193" y="713617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117">
                  <a:extLst>
                    <a:ext uri="{FF2B5EF4-FFF2-40B4-BE49-F238E27FC236}">
                      <a16:creationId xmlns:a16="http://schemas.microsoft.com/office/drawing/2014/main" id="{9925573C-6813-4D90-9D4C-C06101985F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88391" y="-4765"/>
                  <a:ext cx="481373" cy="1589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4</a:t>
                  </a: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C6B49A92-BF10-42B0-A4F1-197E267A362F}"/>
                    </a:ext>
                  </a:extLst>
                </p:cNvPr>
                <p:cNvSpPr/>
                <p:nvPr/>
              </p:nvSpPr>
              <p:spPr>
                <a:xfrm>
                  <a:off x="12371564" y="1185458"/>
                  <a:ext cx="289948" cy="26761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55C9CCCE-2BD7-4A5F-91C6-21653334AA4C}"/>
                    </a:ext>
                  </a:extLst>
                </p:cNvPr>
                <p:cNvSpPr/>
                <p:nvPr/>
              </p:nvSpPr>
              <p:spPr>
                <a:xfrm>
                  <a:off x="11288528" y="1107994"/>
                  <a:ext cx="298473" cy="27465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grpSp>
            <p:nvGrpSpPr>
              <p:cNvPr id="42" name="그룹 112">
                <a:extLst>
                  <a:ext uri="{FF2B5EF4-FFF2-40B4-BE49-F238E27FC236}">
                    <a16:creationId xmlns:a16="http://schemas.microsoft.com/office/drawing/2014/main" id="{DB29AA3D-E5A9-4AD6-BD36-B0DBFF968D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6885" y="2582887"/>
                <a:ext cx="388616" cy="528092"/>
                <a:chOff x="11185527" y="-46412"/>
                <a:chExt cx="1691419" cy="2048944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6130D34-195A-4F12-8686-AD0B7B61E6CB}"/>
                    </a:ext>
                  </a:extLst>
                </p:cNvPr>
                <p:cNvSpPr/>
                <p:nvPr/>
              </p:nvSpPr>
              <p:spPr>
                <a:xfrm>
                  <a:off x="11186338" y="202721"/>
                  <a:ext cx="1688518" cy="1802872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D704DCC3-918C-463D-A4C2-BD2C137EF067}"/>
                    </a:ext>
                  </a:extLst>
                </p:cNvPr>
                <p:cNvSpPr/>
                <p:nvPr/>
              </p:nvSpPr>
              <p:spPr>
                <a:xfrm>
                  <a:off x="12115879" y="1477406"/>
                  <a:ext cx="272892" cy="288743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400">
                      <a:solidFill>
                        <a:srgbClr val="BF9000"/>
                      </a:solidFill>
                      <a:ea typeface="굴림" panose="020B0600000101010101" pitchFamily="50" charset="-127"/>
                    </a:rPr>
                    <a:t>ㅡ</a:t>
                  </a:r>
                  <a:endParaRPr lang="ko-KR" altLang="en-US" sz="800">
                    <a:solidFill>
                      <a:srgbClr val="BF9000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00164FBE-BA72-48C1-9CC6-D84343940D08}"/>
                    </a:ext>
                  </a:extLst>
                </p:cNvPr>
                <p:cNvCxnSpPr/>
                <p:nvPr/>
              </p:nvCxnSpPr>
              <p:spPr>
                <a:xfrm>
                  <a:off x="11186338" y="681609"/>
                  <a:ext cx="1654407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Box 117">
                  <a:extLst>
                    <a:ext uri="{FF2B5EF4-FFF2-40B4-BE49-F238E27FC236}">
                      <a16:creationId xmlns:a16="http://schemas.microsoft.com/office/drawing/2014/main" id="{B93F9542-A1E3-4ED8-BE16-091430D7588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99318" y="-46412"/>
                  <a:ext cx="481373" cy="15894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1600">
                      <a:ea typeface="굴림" panose="020B0600000101010101" pitchFamily="50" charset="-127"/>
                    </a:rPr>
                    <a:t>2</a:t>
                  </a: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FA43FE92-2C1B-421E-8700-B8A81C980299}"/>
                    </a:ext>
                  </a:extLst>
                </p:cNvPr>
                <p:cNvSpPr/>
                <p:nvPr/>
              </p:nvSpPr>
              <p:spPr>
                <a:xfrm>
                  <a:off x="12371715" y="1188666"/>
                  <a:ext cx="289948" cy="267614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 sz="1600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2F8AB074-1034-438D-9CB8-8E1C2B5B6B75}"/>
                    </a:ext>
                  </a:extLst>
                </p:cNvPr>
                <p:cNvSpPr/>
                <p:nvPr/>
              </p:nvSpPr>
              <p:spPr>
                <a:xfrm>
                  <a:off x="11288673" y="1111197"/>
                  <a:ext cx="298478" cy="27465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ko-KR" altLang="en-US" sz="300">
                      <a:solidFill>
                        <a:srgbClr val="A5A5A5"/>
                      </a:solidFill>
                      <a:ea typeface="굴림" panose="020B0600000101010101" pitchFamily="50" charset="-127"/>
                    </a:rPr>
                    <a:t>ㄸ</a:t>
                  </a:r>
                </a:p>
              </p:txBody>
            </p:sp>
          </p:grp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8E67D0C2-60AF-4725-B0C0-5F93CBA0664E}"/>
                  </a:ext>
                </a:extLst>
              </p:cNvPr>
              <p:cNvCxnSpPr/>
              <p:nvPr/>
            </p:nvCxnSpPr>
            <p:spPr>
              <a:xfrm>
                <a:off x="7046405" y="2596275"/>
                <a:ext cx="0" cy="530014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946F327-55EA-4A47-BB3F-31C1F4A6B81F}"/>
                  </a:ext>
                </a:extLst>
              </p:cNvPr>
              <p:cNvSpPr/>
              <p:nvPr/>
            </p:nvSpPr>
            <p:spPr bwMode="auto">
              <a:xfrm>
                <a:off x="6294018" y="2037219"/>
                <a:ext cx="2962522" cy="326721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9050">
                <a:solidFill>
                  <a:schemeClr val="accent5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200" dirty="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A864442-9A8D-4C2E-A459-53D88A75A89F}"/>
                  </a:ext>
                </a:extLst>
              </p:cNvPr>
              <p:cNvSpPr/>
              <p:nvPr/>
            </p:nvSpPr>
            <p:spPr bwMode="auto">
              <a:xfrm>
                <a:off x="6294018" y="2808643"/>
                <a:ext cx="2962522" cy="326721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9050">
                <a:solidFill>
                  <a:schemeClr val="accent5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D5A8979-C41A-4BB3-880B-76756A7AD5E6}"/>
                  </a:ext>
                </a:extLst>
              </p:cNvPr>
              <p:cNvCxnSpPr/>
              <p:nvPr/>
            </p:nvCxnSpPr>
            <p:spPr>
              <a:xfrm>
                <a:off x="7763524" y="2596275"/>
                <a:ext cx="0" cy="530014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ED0CFDB-0702-433A-9ED1-66335D17F04A}"/>
                  </a:ext>
                </a:extLst>
              </p:cNvPr>
              <p:cNvCxnSpPr/>
              <p:nvPr/>
            </p:nvCxnSpPr>
            <p:spPr>
              <a:xfrm>
                <a:off x="8494358" y="2596275"/>
                <a:ext cx="0" cy="530014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8B4B36A3-BD28-47BD-ACD1-2B51F69E484B}"/>
                  </a:ext>
                </a:extLst>
              </p:cNvPr>
              <p:cNvCxnSpPr/>
              <p:nvPr/>
            </p:nvCxnSpPr>
            <p:spPr>
              <a:xfrm>
                <a:off x="7046405" y="1832111"/>
                <a:ext cx="0" cy="531830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973537C-57A2-44E4-A6FD-5C1BC6362087}"/>
                  </a:ext>
                </a:extLst>
              </p:cNvPr>
              <p:cNvCxnSpPr/>
              <p:nvPr/>
            </p:nvCxnSpPr>
            <p:spPr>
              <a:xfrm>
                <a:off x="7763524" y="1832111"/>
                <a:ext cx="0" cy="531830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03E2518A-4C95-4CC4-A49A-68ED0C6D8805}"/>
                  </a:ext>
                </a:extLst>
              </p:cNvPr>
              <p:cNvCxnSpPr/>
              <p:nvPr/>
            </p:nvCxnSpPr>
            <p:spPr>
              <a:xfrm>
                <a:off x="8494358" y="1832111"/>
                <a:ext cx="0" cy="531830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B42D93A5-E315-4652-80EC-B13A5040DCD1}"/>
                  </a:ext>
                </a:extLst>
              </p:cNvPr>
              <p:cNvSpPr/>
              <p:nvPr/>
            </p:nvSpPr>
            <p:spPr bwMode="auto">
              <a:xfrm>
                <a:off x="7222746" y="2447436"/>
                <a:ext cx="364437" cy="58084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3A5E36F6-6E63-49A5-853C-D47A4431B3D2}"/>
                  </a:ext>
                </a:extLst>
              </p:cNvPr>
              <p:cNvSpPr/>
              <p:nvPr/>
            </p:nvSpPr>
            <p:spPr bwMode="auto">
              <a:xfrm>
                <a:off x="6517383" y="2445620"/>
                <a:ext cx="362479" cy="598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CDEF4E4C-9D10-404D-A096-9422E19AE9AD}"/>
                  </a:ext>
                </a:extLst>
              </p:cNvPr>
              <p:cNvSpPr/>
              <p:nvPr/>
            </p:nvSpPr>
            <p:spPr bwMode="auto">
              <a:xfrm>
                <a:off x="7937905" y="2445620"/>
                <a:ext cx="362477" cy="598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4772383F-D94E-478E-94F9-B9C820BD4146}"/>
                  </a:ext>
                </a:extLst>
              </p:cNvPr>
              <p:cNvSpPr/>
              <p:nvPr/>
            </p:nvSpPr>
            <p:spPr bwMode="auto">
              <a:xfrm>
                <a:off x="8692251" y="2445620"/>
                <a:ext cx="362479" cy="598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grpSp>
            <p:nvGrpSpPr>
              <p:cNvPr id="55" name="그룹 161">
                <a:extLst>
                  <a:ext uri="{FF2B5EF4-FFF2-40B4-BE49-F238E27FC236}">
                    <a16:creationId xmlns:a16="http://schemas.microsoft.com/office/drawing/2014/main" id="{748E8ABB-193E-4C56-B306-6A04ACF75C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19440" y="2274254"/>
                <a:ext cx="244091" cy="238998"/>
                <a:chOff x="6253987" y="4936115"/>
                <a:chExt cx="248538" cy="243351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472A8D6D-41E5-4270-B17F-118A00479CEB}"/>
                    </a:ext>
                  </a:extLst>
                </p:cNvPr>
                <p:cNvSpPr/>
                <p:nvPr/>
              </p:nvSpPr>
              <p:spPr bwMode="auto">
                <a:xfrm>
                  <a:off x="6253139" y="4936874"/>
                  <a:ext cx="59851" cy="10534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9BCCD650-FF2D-4CFC-AC12-C8FF055B7681}"/>
                    </a:ext>
                  </a:extLst>
                </p:cNvPr>
                <p:cNvSpPr/>
                <p:nvPr/>
              </p:nvSpPr>
              <p:spPr bwMode="auto">
                <a:xfrm rot="2170040">
                  <a:off x="6376831" y="4977534"/>
                  <a:ext cx="53865" cy="11458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6A585CC2-8D9E-4F2C-9CAC-B52E65490D3C}"/>
                    </a:ext>
                  </a:extLst>
                </p:cNvPr>
                <p:cNvSpPr/>
                <p:nvPr/>
              </p:nvSpPr>
              <p:spPr bwMode="auto">
                <a:xfrm rot="5400000">
                  <a:off x="6418861" y="5095328"/>
                  <a:ext cx="53598" cy="11371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pic>
            <p:nvPicPr>
              <p:cNvPr id="56" name="그림 162" descr="시계, 표지판이(가) 표시된 사진&#10;&#10;자동 생성된 설명">
                <a:extLst>
                  <a:ext uri="{FF2B5EF4-FFF2-40B4-BE49-F238E27FC236}">
                    <a16:creationId xmlns:a16="http://schemas.microsoft.com/office/drawing/2014/main" id="{A6A08C39-9B24-4029-A1F7-7784258246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0085" y="2885257"/>
                <a:ext cx="706950" cy="706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그림 163" descr="표지판, 시계, 그리기이(가) 표시된 사진&#10;&#10;자동 생성된 설명">
                <a:extLst>
                  <a:ext uri="{FF2B5EF4-FFF2-40B4-BE49-F238E27FC236}">
                    <a16:creationId xmlns:a16="http://schemas.microsoft.com/office/drawing/2014/main" id="{5054FCA7-27C3-4F95-B3F2-EB5913BB21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2268" y="2880822"/>
                <a:ext cx="711385" cy="711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그림 164" descr="표지판, 시계, 그리기이(가) 표시된 사진&#10;&#10;자동 생성된 설명">
                <a:extLst>
                  <a:ext uri="{FF2B5EF4-FFF2-40B4-BE49-F238E27FC236}">
                    <a16:creationId xmlns:a16="http://schemas.microsoft.com/office/drawing/2014/main" id="{B2D6AAFC-3491-43ED-B07F-45B6AD13E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5053" y="2880822"/>
                <a:ext cx="711385" cy="711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9" name="그룹 165">
                <a:extLst>
                  <a:ext uri="{FF2B5EF4-FFF2-40B4-BE49-F238E27FC236}">
                    <a16:creationId xmlns:a16="http://schemas.microsoft.com/office/drawing/2014/main" id="{0339AA7B-1DF8-456C-9B81-7ACE603847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19259" y="3474786"/>
                <a:ext cx="244091" cy="238998"/>
                <a:chOff x="6253987" y="4936115"/>
                <a:chExt cx="248538" cy="243351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BB428F08-CE98-44B7-9451-F975B5E39334}"/>
                    </a:ext>
                  </a:extLst>
                </p:cNvPr>
                <p:cNvSpPr/>
                <p:nvPr/>
              </p:nvSpPr>
              <p:spPr bwMode="auto">
                <a:xfrm>
                  <a:off x="6254717" y="4936121"/>
                  <a:ext cx="59851" cy="1071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B9ABD9B5-0F47-40EE-BBDD-C89C9413FC3F}"/>
                    </a:ext>
                  </a:extLst>
                </p:cNvPr>
                <p:cNvSpPr/>
                <p:nvPr/>
              </p:nvSpPr>
              <p:spPr bwMode="auto">
                <a:xfrm rot="2170040">
                  <a:off x="6376415" y="4978628"/>
                  <a:ext cx="55861" cy="11273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D7D643A-E60C-4685-9E65-38467FD45358}"/>
                    </a:ext>
                  </a:extLst>
                </p:cNvPr>
                <p:cNvSpPr/>
                <p:nvPr/>
              </p:nvSpPr>
              <p:spPr bwMode="auto">
                <a:xfrm rot="5400000">
                  <a:off x="6418445" y="5096422"/>
                  <a:ext cx="53598" cy="11371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pic>
            <p:nvPicPr>
              <p:cNvPr id="60" name="그림 166" descr="시계, 표지판이(가) 표시된 사진&#10;&#10;자동 생성된 설명">
                <a:extLst>
                  <a:ext uri="{FF2B5EF4-FFF2-40B4-BE49-F238E27FC236}">
                    <a16:creationId xmlns:a16="http://schemas.microsoft.com/office/drawing/2014/main" id="{8B5B4F31-F733-4877-8EC5-C457CF4070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4539" y="2885257"/>
                <a:ext cx="706950" cy="706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1" name="그룹 167">
                <a:extLst>
                  <a:ext uri="{FF2B5EF4-FFF2-40B4-BE49-F238E27FC236}">
                    <a16:creationId xmlns:a16="http://schemas.microsoft.com/office/drawing/2014/main" id="{192670E8-C03E-4104-9D84-9065BAB394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19440" y="3474786"/>
                <a:ext cx="244091" cy="238998"/>
                <a:chOff x="6253987" y="4936115"/>
                <a:chExt cx="248538" cy="243351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9BE0D60-B0FD-4FD8-82DA-21B3208F61C1}"/>
                    </a:ext>
                  </a:extLst>
                </p:cNvPr>
                <p:cNvSpPr/>
                <p:nvPr/>
              </p:nvSpPr>
              <p:spPr bwMode="auto">
                <a:xfrm>
                  <a:off x="6253139" y="4936121"/>
                  <a:ext cx="59851" cy="10719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28CB800-82EE-4BE4-BB60-2CF9189B045A}"/>
                    </a:ext>
                  </a:extLst>
                </p:cNvPr>
                <p:cNvSpPr/>
                <p:nvPr/>
              </p:nvSpPr>
              <p:spPr bwMode="auto">
                <a:xfrm rot="2170040">
                  <a:off x="6376831" y="4978628"/>
                  <a:ext cx="53865" cy="11273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AB5A35F3-797C-4E79-8B22-3E8C911BC4A8}"/>
                    </a:ext>
                  </a:extLst>
                </p:cNvPr>
                <p:cNvSpPr/>
                <p:nvPr/>
              </p:nvSpPr>
              <p:spPr bwMode="auto">
                <a:xfrm rot="5400000">
                  <a:off x="6418861" y="5096422"/>
                  <a:ext cx="53598" cy="11371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/>
                  <a:endParaRPr lang="ko-KR" altLang="en-US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4EBC803-000F-4027-A612-1917A118204C}"/>
              </a:ext>
            </a:extLst>
          </p:cNvPr>
          <p:cNvGrpSpPr/>
          <p:nvPr/>
        </p:nvGrpSpPr>
        <p:grpSpPr>
          <a:xfrm>
            <a:off x="4761436" y="1935564"/>
            <a:ext cx="2816037" cy="2149682"/>
            <a:chOff x="3298141" y="2818816"/>
            <a:chExt cx="2372290" cy="1810940"/>
          </a:xfrm>
        </p:grpSpPr>
        <p:pic>
          <p:nvPicPr>
            <p:cNvPr id="134" name="그림 133" descr="시계, 스크린샷, 측정기이(가) 표시된 사진&#10;&#10;자동 생성된 설명">
              <a:extLst>
                <a:ext uri="{FF2B5EF4-FFF2-40B4-BE49-F238E27FC236}">
                  <a16:creationId xmlns:a16="http://schemas.microsoft.com/office/drawing/2014/main" id="{5F5157BB-CE45-4CE2-92D0-A173106BE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141" y="2818816"/>
              <a:ext cx="737596" cy="1329731"/>
            </a:xfrm>
            <a:prstGeom prst="rect">
              <a:avLst/>
            </a:prstGeom>
          </p:spPr>
        </p:pic>
        <p:pic>
          <p:nvPicPr>
            <p:cNvPr id="135" name="그림 1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48FE7C98-A08A-45FD-9B93-02791397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057" y="3552718"/>
              <a:ext cx="1774374" cy="107703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617E9F-EFE2-43B0-BBA5-5BF37E9AA1D1}"/>
              </a:ext>
            </a:extLst>
          </p:cNvPr>
          <p:cNvGrpSpPr/>
          <p:nvPr/>
        </p:nvGrpSpPr>
        <p:grpSpPr>
          <a:xfrm>
            <a:off x="8874907" y="2011463"/>
            <a:ext cx="2833987" cy="1960216"/>
            <a:chOff x="8782852" y="2567112"/>
            <a:chExt cx="2833987" cy="196021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5944113-2B26-491A-BA4E-BA8A606446AB}"/>
                </a:ext>
              </a:extLst>
            </p:cNvPr>
            <p:cNvGrpSpPr/>
            <p:nvPr/>
          </p:nvGrpSpPr>
          <p:grpSpPr>
            <a:xfrm>
              <a:off x="9043309" y="3061119"/>
              <a:ext cx="2573530" cy="1466209"/>
              <a:chOff x="1168978" y="1736521"/>
              <a:chExt cx="6641173" cy="378365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45EEB78-5EDD-440F-9253-180524FAEE1A}"/>
                  </a:ext>
                </a:extLst>
              </p:cNvPr>
              <p:cNvGrpSpPr/>
              <p:nvPr/>
            </p:nvGrpSpPr>
            <p:grpSpPr>
              <a:xfrm>
                <a:off x="1168978" y="1736521"/>
                <a:ext cx="2581460" cy="3783654"/>
                <a:chOff x="861435" y="1149509"/>
                <a:chExt cx="3777676" cy="5536952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C963072F-C16E-4D16-9BD7-8F3FEB1BA0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4526" b="3609"/>
                <a:stretch/>
              </p:blipFill>
              <p:spPr>
                <a:xfrm>
                  <a:off x="861435" y="1149509"/>
                  <a:ext cx="2495068" cy="4955905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372CFFC7-61ED-47B4-8C13-1E959790C1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4647" b="2554"/>
                <a:stretch/>
              </p:blipFill>
              <p:spPr>
                <a:xfrm>
                  <a:off x="2345258" y="2083952"/>
                  <a:ext cx="2293853" cy="4602509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F1E8E12-BC1E-4442-AECE-58DD65419B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4403" b="2875"/>
              <a:stretch/>
            </p:blipFill>
            <p:spPr>
              <a:xfrm>
                <a:off x="3750438" y="1736521"/>
                <a:ext cx="1939935" cy="3783654"/>
              </a:xfrm>
              <a:prstGeom prst="rect">
                <a:avLst/>
              </a:prstGeom>
            </p:spPr>
          </p:pic>
          <p:pic>
            <p:nvPicPr>
              <p:cNvPr id="22" name="그림 21" descr="모니터, 앉아있는, 컴퓨터, 묶음이(가) 표시된 사진&#10;&#10;자동 생성된 설명">
                <a:extLst>
                  <a:ext uri="{FF2B5EF4-FFF2-40B4-BE49-F238E27FC236}">
                    <a16:creationId xmlns:a16="http://schemas.microsoft.com/office/drawing/2014/main" id="{D0B7236A-FBA7-4504-A81B-DECA4BB82B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38"/>
              <a:stretch/>
            </p:blipFill>
            <p:spPr>
              <a:xfrm>
                <a:off x="5690373" y="1736521"/>
                <a:ext cx="2119778" cy="3783654"/>
              </a:xfrm>
              <a:prstGeom prst="rect">
                <a:avLst/>
              </a:prstGeom>
            </p:spPr>
          </p:pic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344C5DA3-8B16-44D6-B16E-1C195017A17D}"/>
                </a:ext>
              </a:extLst>
            </p:cNvPr>
            <p:cNvGrpSpPr/>
            <p:nvPr/>
          </p:nvGrpSpPr>
          <p:grpSpPr>
            <a:xfrm>
              <a:off x="8782852" y="2567112"/>
              <a:ext cx="817044" cy="1536204"/>
              <a:chOff x="4744508" y="2888641"/>
              <a:chExt cx="737596" cy="1416528"/>
            </a:xfrm>
          </p:grpSpPr>
          <p:pic>
            <p:nvPicPr>
              <p:cNvPr id="137" name="그림 136" descr="시계, 스크린샷, 측정기이(가) 표시된 사진&#10;&#10;자동 생성된 설명">
                <a:extLst>
                  <a:ext uri="{FF2B5EF4-FFF2-40B4-BE49-F238E27FC236}">
                    <a16:creationId xmlns:a16="http://schemas.microsoft.com/office/drawing/2014/main" id="{520BE19D-9E09-4BAE-B4BC-636CE25B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4508" y="2888641"/>
                <a:ext cx="737596" cy="1416528"/>
              </a:xfrm>
              <a:prstGeom prst="rect">
                <a:avLst/>
              </a:prstGeom>
            </p:spPr>
          </p:pic>
          <p:pic>
            <p:nvPicPr>
              <p:cNvPr id="138" name="그림 137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0C541BCD-EC92-4C04-8797-E11EF07F9E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40" b="6759"/>
              <a:stretch/>
            </p:blipFill>
            <p:spPr>
              <a:xfrm>
                <a:off x="4777853" y="2961862"/>
                <a:ext cx="674037" cy="115410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139" name="화살표: 톱니 모양의 오른쪽 138">
            <a:extLst>
              <a:ext uri="{FF2B5EF4-FFF2-40B4-BE49-F238E27FC236}">
                <a16:creationId xmlns:a16="http://schemas.microsoft.com/office/drawing/2014/main" id="{FD6DCDC3-8A8C-4643-8FE4-3FEBBAA67FC1}"/>
              </a:ext>
            </a:extLst>
          </p:cNvPr>
          <p:cNvSpPr/>
          <p:nvPr/>
        </p:nvSpPr>
        <p:spPr>
          <a:xfrm>
            <a:off x="7868075" y="2646309"/>
            <a:ext cx="581674" cy="313538"/>
          </a:xfrm>
          <a:prstGeom prst="notchedRightArrow">
            <a:avLst/>
          </a:prstGeom>
          <a:solidFill>
            <a:srgbClr val="1E1E1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리본: 위로 기울어짐 141">
            <a:extLst>
              <a:ext uri="{FF2B5EF4-FFF2-40B4-BE49-F238E27FC236}">
                <a16:creationId xmlns:a16="http://schemas.microsoft.com/office/drawing/2014/main" id="{1DF1B89D-710D-4A92-BB7F-D8BFDEEC01E3}"/>
              </a:ext>
            </a:extLst>
          </p:cNvPr>
          <p:cNvSpPr/>
          <p:nvPr/>
        </p:nvSpPr>
        <p:spPr>
          <a:xfrm>
            <a:off x="9658483" y="4227257"/>
            <a:ext cx="1358900" cy="307291"/>
          </a:xfrm>
          <a:prstGeom prst="ribbon2">
            <a:avLst>
              <a:gd name="adj1" fmla="val 16667"/>
              <a:gd name="adj2" fmla="val 65990"/>
            </a:avLst>
          </a:prstGeom>
          <a:solidFill>
            <a:srgbClr val="1E1E1E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6C7441-C2BF-4525-956E-500BB4181EF6}"/>
              </a:ext>
            </a:extLst>
          </p:cNvPr>
          <p:cNvGrpSpPr/>
          <p:nvPr/>
        </p:nvGrpSpPr>
        <p:grpSpPr>
          <a:xfrm>
            <a:off x="1011736" y="4166305"/>
            <a:ext cx="1358900" cy="359452"/>
            <a:chOff x="957749" y="4455754"/>
            <a:chExt cx="1358900" cy="359452"/>
          </a:xfrm>
        </p:grpSpPr>
        <p:sp>
          <p:nvSpPr>
            <p:cNvPr id="9" name="리본: 위로 기울어짐 8">
              <a:extLst>
                <a:ext uri="{FF2B5EF4-FFF2-40B4-BE49-F238E27FC236}">
                  <a16:creationId xmlns:a16="http://schemas.microsoft.com/office/drawing/2014/main" id="{862C8C38-2A49-4582-A6F1-B0F844828FE3}"/>
                </a:ext>
              </a:extLst>
            </p:cNvPr>
            <p:cNvSpPr/>
            <p:nvPr/>
          </p:nvSpPr>
          <p:spPr>
            <a:xfrm>
              <a:off x="957749" y="4507915"/>
              <a:ext cx="1358900" cy="307291"/>
            </a:xfrm>
            <a:prstGeom prst="ribbon2">
              <a:avLst>
                <a:gd name="adj1" fmla="val 16667"/>
                <a:gd name="adj2" fmla="val 65990"/>
              </a:avLst>
            </a:prstGeom>
            <a:solidFill>
              <a:srgbClr val="1E1E1E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940BB-75B8-4E1A-9ECA-C19ABFD60294}"/>
                </a:ext>
              </a:extLst>
            </p:cNvPr>
            <p:cNvSpPr txBox="1"/>
            <p:nvPr/>
          </p:nvSpPr>
          <p:spPr>
            <a:xfrm>
              <a:off x="1311504" y="4455754"/>
              <a:ext cx="693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VER1</a:t>
              </a:r>
              <a:endPara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5BE63C-050B-4C16-B042-80DC4B31D494}"/>
              </a:ext>
            </a:extLst>
          </p:cNvPr>
          <p:cNvGrpSpPr/>
          <p:nvPr/>
        </p:nvGrpSpPr>
        <p:grpSpPr>
          <a:xfrm>
            <a:off x="5471195" y="4183985"/>
            <a:ext cx="5213410" cy="350563"/>
            <a:chOff x="5416549" y="4464643"/>
            <a:chExt cx="5213410" cy="350563"/>
          </a:xfrm>
        </p:grpSpPr>
        <p:sp>
          <p:nvSpPr>
            <p:cNvPr id="141" name="리본: 위로 기울어짐 140">
              <a:extLst>
                <a:ext uri="{FF2B5EF4-FFF2-40B4-BE49-F238E27FC236}">
                  <a16:creationId xmlns:a16="http://schemas.microsoft.com/office/drawing/2014/main" id="{E45E14EC-8D89-4A34-8ECF-017A9F9D0E4D}"/>
                </a:ext>
              </a:extLst>
            </p:cNvPr>
            <p:cNvSpPr/>
            <p:nvPr/>
          </p:nvSpPr>
          <p:spPr>
            <a:xfrm>
              <a:off x="5416549" y="4507915"/>
              <a:ext cx="1358900" cy="307291"/>
            </a:xfrm>
            <a:prstGeom prst="ribbon2">
              <a:avLst>
                <a:gd name="adj1" fmla="val 16667"/>
                <a:gd name="adj2" fmla="val 65990"/>
              </a:avLst>
            </a:prstGeom>
            <a:solidFill>
              <a:srgbClr val="1E1E1E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8C28D4D-171A-4EF7-B7CF-F050E201BAAF}"/>
                </a:ext>
              </a:extLst>
            </p:cNvPr>
            <p:cNvSpPr txBox="1"/>
            <p:nvPr/>
          </p:nvSpPr>
          <p:spPr>
            <a:xfrm>
              <a:off x="5749326" y="4464643"/>
              <a:ext cx="693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VER2</a:t>
              </a:r>
              <a:endPara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8A83A93-696A-4376-A7F0-B1AA611CF346}"/>
                </a:ext>
              </a:extLst>
            </p:cNvPr>
            <p:cNvSpPr txBox="1"/>
            <p:nvPr/>
          </p:nvSpPr>
          <p:spPr>
            <a:xfrm>
              <a:off x="9936614" y="4464643"/>
              <a:ext cx="693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VER3</a:t>
              </a:r>
              <a:endPara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85B986-B6B6-423A-B2B0-D0D8575B1F14}"/>
              </a:ext>
            </a:extLst>
          </p:cNvPr>
          <p:cNvSpPr txBox="1"/>
          <p:nvPr/>
        </p:nvSpPr>
        <p:spPr>
          <a:xfrm>
            <a:off x="270555" y="4835253"/>
            <a:ext cx="2784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디바이스 기반의 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복약 알림 및 내원 일정 기기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44C5B51-A8CE-4E97-BF2C-4574578739EE}"/>
              </a:ext>
            </a:extLst>
          </p:cNvPr>
          <p:cNvSpPr txBox="1"/>
          <p:nvPr/>
        </p:nvSpPr>
        <p:spPr>
          <a:xfrm>
            <a:off x="4793176" y="4834164"/>
            <a:ext cx="2784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기기</a:t>
            </a:r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앱 기반으로 한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복약 알림 및 내원 일정 알림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 자동화 분류 기기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8F0B687-E50D-4901-96FD-3F7D887EE506}"/>
              </a:ext>
            </a:extLst>
          </p:cNvPr>
          <p:cNvSpPr txBox="1"/>
          <p:nvPr/>
        </p:nvSpPr>
        <p:spPr>
          <a:xfrm>
            <a:off x="8945783" y="4865581"/>
            <a:ext cx="2784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복약 </a:t>
            </a:r>
            <a:r>
              <a:rPr lang="ko-KR" altLang="en-US" sz="14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리마인더</a:t>
            </a: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및 복약 정보 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맞춤형 건강 관리 앱</a:t>
            </a:r>
          </a:p>
        </p:txBody>
      </p:sp>
      <p:pic>
        <p:nvPicPr>
          <p:cNvPr id="140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7533"/>
          <a:stretch/>
        </p:blipFill>
        <p:spPr bwMode="auto">
          <a:xfrm>
            <a:off x="2917546" y="35440"/>
            <a:ext cx="325028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TextBox 1">
            <a:extLst>
              <a:ext uri="{FF2B5EF4-FFF2-40B4-BE49-F238E27FC236}">
                <a16:creationId xmlns:a16="http://schemas.microsoft.com/office/drawing/2014/main" id="{F93C8B02-2A3C-4D2E-8850-DEE427ECD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AEA4083-9F5D-4E36-95B1-4F7BCC22B61B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개발배경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684D8D9-1F3E-4767-ACCE-12CF913A39AD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04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10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BEB5AF-74DB-4570-AC6B-FEE69D5B7698}"/>
              </a:ext>
            </a:extLst>
          </p:cNvPr>
          <p:cNvSpPr/>
          <p:nvPr/>
        </p:nvSpPr>
        <p:spPr>
          <a:xfrm>
            <a:off x="-349250" y="2146248"/>
            <a:ext cx="13033375" cy="424815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sp>
        <p:nvSpPr>
          <p:cNvPr id="8199" name="내용 개체 틀 2">
            <a:extLst>
              <a:ext uri="{FF2B5EF4-FFF2-40B4-BE49-F238E27FC236}">
                <a16:creationId xmlns:a16="http://schemas.microsoft.com/office/drawing/2014/main" id="{B2EECE65-77FB-412B-88EB-83306F657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4" y="2623414"/>
            <a:ext cx="10710040" cy="35639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상품명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메달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메디컬 달력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기업명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똑배기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0" indent="0" eaLnBrk="1" latinLnBrk="1" hangingPunct="1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제품 요약 설명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0" indent="0" eaLnBrk="1" latinLnBrk="1" hangingPunct="1">
              <a:spcBef>
                <a:spcPts val="1000"/>
              </a:spcBef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내원 일정 알림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복약 시간 알림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대기화면 시계 기능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병원에서의 환자 일정 원격 업데이트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0" indent="0" eaLnBrk="1" latinLnBrk="1" hangingPunct="1">
              <a:spcBef>
                <a:spcPts val="1000"/>
              </a:spcBef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등의 기능을 통해서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정기적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비정기적으로 내원을 하거나 꾸준히 복약을 해야 하는 환자들에게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0" indent="0" eaLnBrk="1" latinLnBrk="1" hangingPunct="1">
              <a:spcBef>
                <a:spcPts val="1000"/>
              </a:spcBef>
              <a:defRPr/>
            </a:pPr>
            <a:r>
              <a:rPr lang="ko-KR" altLang="en-US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내원 일정 알림과 복약지도 서비스를 제공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하는 제품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0244" name="Picture 9">
            <a:extLst>
              <a:ext uri="{FF2B5EF4-FFF2-40B4-BE49-F238E27FC236}">
                <a16:creationId xmlns:a16="http://schemas.microsoft.com/office/drawing/2014/main" id="{FBEAB6CF-0E09-4FFE-9B49-71AA217F4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680686"/>
            <a:ext cx="2124075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Rectangle 7">
            <a:extLst>
              <a:ext uri="{FF2B5EF4-FFF2-40B4-BE49-F238E27FC236}">
                <a16:creationId xmlns:a16="http://schemas.microsoft.com/office/drawing/2014/main" id="{711A9A5F-5BFD-4E92-A482-85A175B4F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1971675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970D2A67-EA66-4BBC-82FF-D8A7CD7188B4}"/>
              </a:ext>
            </a:extLst>
          </p:cNvPr>
          <p:cNvSpPr/>
          <p:nvPr/>
        </p:nvSpPr>
        <p:spPr>
          <a:xfrm>
            <a:off x="-6350" y="2097088"/>
            <a:ext cx="725488" cy="725487"/>
          </a:xfrm>
          <a:prstGeom prst="halfFrame">
            <a:avLst>
              <a:gd name="adj1" fmla="val 20833"/>
              <a:gd name="adj2" fmla="val 2197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  <a:latin typeface="12롯데마트드림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4596B1-9B02-4D7A-9178-535B47FEF971}"/>
              </a:ext>
            </a:extLst>
          </p:cNvPr>
          <p:cNvGrpSpPr/>
          <p:nvPr/>
        </p:nvGrpSpPr>
        <p:grpSpPr>
          <a:xfrm>
            <a:off x="3575720" y="641000"/>
            <a:ext cx="7175148" cy="970077"/>
            <a:chOff x="3696060" y="944564"/>
            <a:chExt cx="7175148" cy="970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FB98DC-0F2E-49E5-8DEE-E8AD8E05F7A2}"/>
                </a:ext>
              </a:extLst>
            </p:cNvPr>
            <p:cNvSpPr txBox="1"/>
            <p:nvPr/>
          </p:nvSpPr>
          <p:spPr>
            <a:xfrm>
              <a:off x="3696060" y="991311"/>
              <a:ext cx="7175148" cy="923330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4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accent6"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의 </a:t>
              </a:r>
              <a:r>
                <a:rPr lang="ko-KR" altLang="en-US" sz="4000" b="1" dirty="0">
                  <a:solidFill>
                    <a:schemeClr val="accent5">
                      <a:lumMod val="50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료 </a:t>
              </a:r>
              <a:r>
                <a:rPr lang="ko-KR" altLang="en-US" sz="4000" b="1" dirty="0">
                  <a:solidFill>
                    <a:schemeClr val="accent5">
                      <a:lumMod val="60000"/>
                      <a:lumOff val="40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용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tx2">
                      <a:lumMod val="75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스마트 캘린더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06B745-357F-48EB-8369-9DDD8452F4FC}"/>
                </a:ext>
              </a:extLst>
            </p:cNvPr>
            <p:cNvSpPr txBox="1"/>
            <p:nvPr/>
          </p:nvSpPr>
          <p:spPr>
            <a:xfrm>
              <a:off x="3723487" y="944564"/>
              <a:ext cx="5135205" cy="923330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“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의 </a:t>
              </a:r>
              <a:r>
                <a:rPr lang="ko-KR" altLang="en-US" sz="40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료 </a:t>
              </a:r>
              <a:r>
                <a:rPr lang="ko-KR" altLang="en-US" sz="4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용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스마트 캘린더 </a:t>
              </a: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0255" name="그룹 133">
            <a:extLst>
              <a:ext uri="{FF2B5EF4-FFF2-40B4-BE49-F238E27FC236}">
                <a16:creationId xmlns:a16="http://schemas.microsoft.com/office/drawing/2014/main" id="{080B1024-EA7A-4EF7-A599-92B48BEC9135}"/>
              </a:ext>
            </a:extLst>
          </p:cNvPr>
          <p:cNvGrpSpPr>
            <a:grpSpLocks/>
          </p:cNvGrpSpPr>
          <p:nvPr/>
        </p:nvGrpSpPr>
        <p:grpSpPr bwMode="auto">
          <a:xfrm>
            <a:off x="8891587" y="1905123"/>
            <a:ext cx="2928938" cy="1939925"/>
            <a:chOff x="5957012" y="1523541"/>
            <a:chExt cx="3614983" cy="2218072"/>
          </a:xfrm>
        </p:grpSpPr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1AB2017E-2D9E-45DF-B3C6-D856FBD2F068}"/>
                </a:ext>
              </a:extLst>
            </p:cNvPr>
            <p:cNvSpPr/>
            <p:nvPr/>
          </p:nvSpPr>
          <p:spPr bwMode="auto">
            <a:xfrm>
              <a:off x="5957012" y="1523541"/>
              <a:ext cx="3614983" cy="2218072"/>
            </a:xfrm>
            <a:prstGeom prst="roundRect">
              <a:avLst>
                <a:gd name="adj" fmla="val 35"/>
              </a:avLst>
            </a:prstGeom>
            <a:scene3d>
              <a:camera prst="orthographicFront"/>
              <a:lightRig rig="threePt" dir="t"/>
            </a:scene3d>
            <a:sp3d>
              <a:bevelT w="254000" h="635000" prst="angle"/>
              <a:bevelB prst="angle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BA8FA30-2236-48D9-A31C-E82BD3253F7D}"/>
                </a:ext>
              </a:extLst>
            </p:cNvPr>
            <p:cNvSpPr/>
            <p:nvPr/>
          </p:nvSpPr>
          <p:spPr bwMode="auto">
            <a:xfrm>
              <a:off x="6403742" y="3645412"/>
              <a:ext cx="364437" cy="598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649DF9F3-052C-4E70-AED4-97CBB7DB697E}"/>
                </a:ext>
              </a:extLst>
            </p:cNvPr>
            <p:cNvSpPr/>
            <p:nvPr/>
          </p:nvSpPr>
          <p:spPr bwMode="auto">
            <a:xfrm>
              <a:off x="8780422" y="3645412"/>
              <a:ext cx="364437" cy="598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F7E1ED2C-6B5C-4821-936B-21138D48081C}"/>
                </a:ext>
              </a:extLst>
            </p:cNvPr>
            <p:cNvSpPr/>
            <p:nvPr/>
          </p:nvSpPr>
          <p:spPr bwMode="auto">
            <a:xfrm>
              <a:off x="8000604" y="3645412"/>
              <a:ext cx="362477" cy="5989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E10EAEFD-7937-400D-8484-0FF2D487B5A4}"/>
                </a:ext>
              </a:extLst>
            </p:cNvPr>
            <p:cNvSpPr/>
            <p:nvPr/>
          </p:nvSpPr>
          <p:spPr bwMode="auto">
            <a:xfrm>
              <a:off x="7222746" y="3645412"/>
              <a:ext cx="364437" cy="5989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ED5550A1-6B7C-4140-87E0-96DDE84B31FF}"/>
                </a:ext>
              </a:extLst>
            </p:cNvPr>
            <p:cNvSpPr/>
            <p:nvPr/>
          </p:nvSpPr>
          <p:spPr bwMode="auto">
            <a:xfrm>
              <a:off x="6294018" y="1806699"/>
              <a:ext cx="2962522" cy="5645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grpSp>
          <p:nvGrpSpPr>
            <p:cNvPr id="10264" name="그룹 112">
              <a:extLst>
                <a:ext uri="{FF2B5EF4-FFF2-40B4-BE49-F238E27FC236}">
                  <a16:creationId xmlns:a16="http://schemas.microsoft.com/office/drawing/2014/main" id="{33540D44-8A56-4254-8549-5EFCEC28D7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8034" y="1810329"/>
              <a:ext cx="388616" cy="527153"/>
              <a:chOff x="11185527" y="-42773"/>
              <a:chExt cx="1691419" cy="2045305"/>
            </a:xfrm>
          </p:grpSpPr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36BFB264-A704-43E8-ADC0-FBBB79DFD1BA}"/>
                  </a:ext>
                </a:extLst>
              </p:cNvPr>
              <p:cNvSpPr/>
              <p:nvPr/>
            </p:nvSpPr>
            <p:spPr>
              <a:xfrm>
                <a:off x="11181815" y="203716"/>
                <a:ext cx="1697043" cy="179583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7893192C-F24D-4923-BF91-B0D247C42A84}"/>
                  </a:ext>
                </a:extLst>
              </p:cNvPr>
              <p:cNvSpPr/>
              <p:nvPr/>
            </p:nvSpPr>
            <p:spPr>
              <a:xfrm rot="583031">
                <a:off x="11574097" y="1203748"/>
                <a:ext cx="289948" cy="5633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02CCC8F1-5E5F-4134-9F76-4746E118FCB6}"/>
                  </a:ext>
                </a:extLst>
              </p:cNvPr>
              <p:cNvSpPr/>
              <p:nvPr/>
            </p:nvSpPr>
            <p:spPr>
              <a:xfrm>
                <a:off x="12111350" y="1471363"/>
                <a:ext cx="281422" cy="28873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</a:p>
            </p:txBody>
          </p: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6A2C08D4-F28D-48AE-9F93-80CDDC076592}"/>
                  </a:ext>
                </a:extLst>
              </p:cNvPr>
              <p:cNvCxnSpPr/>
              <p:nvPr/>
            </p:nvCxnSpPr>
            <p:spPr>
              <a:xfrm>
                <a:off x="11181815" y="682605"/>
                <a:ext cx="1662932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52" name="TextBox 117">
                <a:extLst>
                  <a:ext uri="{FF2B5EF4-FFF2-40B4-BE49-F238E27FC236}">
                    <a16:creationId xmlns:a16="http://schemas.microsoft.com/office/drawing/2014/main" id="{E2C20DF7-0845-4151-BFF1-8D3917A584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60395" y="-42773"/>
                <a:ext cx="481373" cy="1589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1</a:t>
                </a:r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559A1423-9819-44AD-A4FD-54D89A445CA7}"/>
                  </a:ext>
                </a:extLst>
              </p:cNvPr>
              <p:cNvSpPr/>
              <p:nvPr/>
            </p:nvSpPr>
            <p:spPr>
              <a:xfrm>
                <a:off x="12375717" y="1189663"/>
                <a:ext cx="289948" cy="26057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31" name="타원 230">
                <a:extLst>
                  <a:ext uri="{FF2B5EF4-FFF2-40B4-BE49-F238E27FC236}">
                    <a16:creationId xmlns:a16="http://schemas.microsoft.com/office/drawing/2014/main" id="{B34F4613-5A33-4007-9272-C1BC37EB9B77}"/>
                  </a:ext>
                </a:extLst>
              </p:cNvPr>
              <p:cNvSpPr/>
              <p:nvPr/>
            </p:nvSpPr>
            <p:spPr>
              <a:xfrm>
                <a:off x="11284149" y="1105154"/>
                <a:ext cx="298473" cy="27465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65" name="그룹 112">
              <a:extLst>
                <a:ext uri="{FF2B5EF4-FFF2-40B4-BE49-F238E27FC236}">
                  <a16:creationId xmlns:a16="http://schemas.microsoft.com/office/drawing/2014/main" id="{E8100DEF-8965-4C0D-91E5-8BEBDDA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5472" y="1820037"/>
              <a:ext cx="388616" cy="515518"/>
              <a:chOff x="11185527" y="2375"/>
              <a:chExt cx="1691419" cy="2000157"/>
            </a:xfrm>
          </p:grpSpPr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7BA0A649-4906-4873-AA84-F523115843B7}"/>
                  </a:ext>
                </a:extLst>
              </p:cNvPr>
              <p:cNvSpPr/>
              <p:nvPr/>
            </p:nvSpPr>
            <p:spPr>
              <a:xfrm>
                <a:off x="11188476" y="197115"/>
                <a:ext cx="1688518" cy="180287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97AA7629-2A16-4F1B-8014-41EE1164F975}"/>
                  </a:ext>
                </a:extLst>
              </p:cNvPr>
              <p:cNvSpPr/>
              <p:nvPr/>
            </p:nvSpPr>
            <p:spPr>
              <a:xfrm rot="583031">
                <a:off x="11580758" y="1204185"/>
                <a:ext cx="289948" cy="56339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0" name="타원 219">
                <a:extLst>
                  <a:ext uri="{FF2B5EF4-FFF2-40B4-BE49-F238E27FC236}">
                    <a16:creationId xmlns:a16="http://schemas.microsoft.com/office/drawing/2014/main" id="{2C6E9962-62B1-4F02-AAD8-51C86D541E6A}"/>
                  </a:ext>
                </a:extLst>
              </p:cNvPr>
              <p:cNvSpPr/>
              <p:nvPr/>
            </p:nvSpPr>
            <p:spPr>
              <a:xfrm>
                <a:off x="12118011" y="1471799"/>
                <a:ext cx="272892" cy="28874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11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F9CE30D3-8165-4C4E-8E2D-7B6299EC1DC2}"/>
                  </a:ext>
                </a:extLst>
              </p:cNvPr>
              <p:cNvCxnSpPr/>
              <p:nvPr/>
            </p:nvCxnSpPr>
            <p:spPr>
              <a:xfrm>
                <a:off x="11188476" y="676003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45" name="TextBox 117">
                <a:extLst>
                  <a:ext uri="{FF2B5EF4-FFF2-40B4-BE49-F238E27FC236}">
                    <a16:creationId xmlns:a16="http://schemas.microsoft.com/office/drawing/2014/main" id="{2F3BD080-A2FF-4D18-8E3D-1173DDA0CF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8652" y="2375"/>
                <a:ext cx="481373" cy="1589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3</a:t>
                </a:r>
              </a:p>
            </p:txBody>
          </p:sp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763EB6B3-3D09-4512-9801-1909D28E75A1}"/>
                  </a:ext>
                </a:extLst>
              </p:cNvPr>
              <p:cNvSpPr/>
              <p:nvPr/>
            </p:nvSpPr>
            <p:spPr>
              <a:xfrm>
                <a:off x="12373847" y="1183060"/>
                <a:ext cx="289948" cy="26761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1F105B02-983D-4121-A0F1-F1C285C3A3BF}"/>
                  </a:ext>
                </a:extLst>
              </p:cNvPr>
              <p:cNvSpPr/>
              <p:nvPr/>
            </p:nvSpPr>
            <p:spPr>
              <a:xfrm>
                <a:off x="11290811" y="1105591"/>
                <a:ext cx="298473" cy="2746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66" name="그룹 112">
              <a:extLst>
                <a:ext uri="{FF2B5EF4-FFF2-40B4-BE49-F238E27FC236}">
                  <a16:creationId xmlns:a16="http://schemas.microsoft.com/office/drawing/2014/main" id="{8E79BEDC-6E33-4FA4-840C-F9A467484D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2301" y="1820952"/>
              <a:ext cx="388616" cy="517360"/>
              <a:chOff x="11185527" y="-4765"/>
              <a:chExt cx="1691419" cy="2007297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D103247A-B938-4919-A828-A592C25ED19A}"/>
                  </a:ext>
                </a:extLst>
              </p:cNvPr>
              <p:cNvSpPr/>
              <p:nvPr/>
            </p:nvSpPr>
            <p:spPr>
              <a:xfrm>
                <a:off x="11186193" y="200506"/>
                <a:ext cx="1688518" cy="180286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A5DB1822-29E9-44F2-9403-28CEB53BD108}"/>
                  </a:ext>
                </a:extLst>
              </p:cNvPr>
              <p:cNvSpPr/>
              <p:nvPr/>
            </p:nvSpPr>
            <p:spPr>
              <a:xfrm rot="583031">
                <a:off x="11578475" y="1207573"/>
                <a:ext cx="289948" cy="56339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8CEB2448-619E-431D-99C0-3657EED30F08}"/>
                  </a:ext>
                </a:extLst>
              </p:cNvPr>
              <p:cNvSpPr/>
              <p:nvPr/>
            </p:nvSpPr>
            <p:spPr>
              <a:xfrm>
                <a:off x="12115728" y="1475185"/>
                <a:ext cx="272892" cy="2887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9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91464D3B-2EEB-4FF8-A15B-87B52CEEBA6E}"/>
                  </a:ext>
                </a:extLst>
              </p:cNvPr>
              <p:cNvCxnSpPr/>
              <p:nvPr/>
            </p:nvCxnSpPr>
            <p:spPr>
              <a:xfrm>
                <a:off x="11186193" y="714602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38" name="TextBox 117">
                <a:extLst>
                  <a:ext uri="{FF2B5EF4-FFF2-40B4-BE49-F238E27FC236}">
                    <a16:creationId xmlns:a16="http://schemas.microsoft.com/office/drawing/2014/main" id="{53093047-F1DC-4ECC-BFC7-B3A7A8C1A9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88391" y="-4765"/>
                <a:ext cx="481373" cy="1589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4</a:t>
                </a:r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8ADBAD1B-A0EB-4DF8-AD74-B4E6CE60288C}"/>
                  </a:ext>
                </a:extLst>
              </p:cNvPr>
              <p:cNvSpPr/>
              <p:nvPr/>
            </p:nvSpPr>
            <p:spPr>
              <a:xfrm>
                <a:off x="12371564" y="1186447"/>
                <a:ext cx="289948" cy="267613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F7C9C2BA-DBA1-483F-B627-02076099C66C}"/>
                  </a:ext>
                </a:extLst>
              </p:cNvPr>
              <p:cNvSpPr/>
              <p:nvPr/>
            </p:nvSpPr>
            <p:spPr>
              <a:xfrm>
                <a:off x="11288528" y="1108978"/>
                <a:ext cx="298473" cy="2746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67" name="그룹 112">
              <a:extLst>
                <a:ext uri="{FF2B5EF4-FFF2-40B4-BE49-F238E27FC236}">
                  <a16:creationId xmlns:a16="http://schemas.microsoft.com/office/drawing/2014/main" id="{D2AD68E9-4CC3-4C70-81DF-7478677888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6885" y="1811208"/>
              <a:ext cx="388616" cy="528092"/>
              <a:chOff x="11185527" y="-46412"/>
              <a:chExt cx="1691419" cy="2048944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65B746F2-45A9-4909-8745-499537D162E8}"/>
                  </a:ext>
                </a:extLst>
              </p:cNvPr>
              <p:cNvSpPr/>
              <p:nvPr/>
            </p:nvSpPr>
            <p:spPr>
              <a:xfrm>
                <a:off x="11186338" y="196670"/>
                <a:ext cx="1688518" cy="180287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15EEF448-160A-4217-B785-2B123CB0E8A7}"/>
                  </a:ext>
                </a:extLst>
              </p:cNvPr>
              <p:cNvSpPr/>
              <p:nvPr/>
            </p:nvSpPr>
            <p:spPr>
              <a:xfrm>
                <a:off x="12115879" y="1471355"/>
                <a:ext cx="272892" cy="28874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4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8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BBC4508D-B5C0-4631-878F-9D19252B40FE}"/>
                  </a:ext>
                </a:extLst>
              </p:cNvPr>
              <p:cNvCxnSpPr/>
              <p:nvPr/>
            </p:nvCxnSpPr>
            <p:spPr>
              <a:xfrm>
                <a:off x="11186338" y="675558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31" name="TextBox 117">
                <a:extLst>
                  <a:ext uri="{FF2B5EF4-FFF2-40B4-BE49-F238E27FC236}">
                    <a16:creationId xmlns:a16="http://schemas.microsoft.com/office/drawing/2014/main" id="{136B1EF1-02A2-49D1-BED2-A58FD8284B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9318" y="-46412"/>
                <a:ext cx="481373" cy="1589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2</a:t>
                </a:r>
              </a:p>
            </p:txBody>
          </p:sp>
          <p:sp>
            <p:nvSpPr>
              <p:cNvPr id="209" name="타원 208">
                <a:extLst>
                  <a:ext uri="{FF2B5EF4-FFF2-40B4-BE49-F238E27FC236}">
                    <a16:creationId xmlns:a16="http://schemas.microsoft.com/office/drawing/2014/main" id="{6F2AB2D2-83E6-4DC5-92D2-59BFB858401B}"/>
                  </a:ext>
                </a:extLst>
              </p:cNvPr>
              <p:cNvSpPr/>
              <p:nvPr/>
            </p:nvSpPr>
            <p:spPr>
              <a:xfrm>
                <a:off x="12371715" y="1182615"/>
                <a:ext cx="289948" cy="26761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0A07A14B-612A-41D1-90B9-C80F1C46B851}"/>
                  </a:ext>
                </a:extLst>
              </p:cNvPr>
              <p:cNvSpPr/>
              <p:nvPr/>
            </p:nvSpPr>
            <p:spPr>
              <a:xfrm>
                <a:off x="11288673" y="1105146"/>
                <a:ext cx="298478" cy="27465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06360598-AB41-4664-B92D-C97BAC366EEC}"/>
                </a:ext>
              </a:extLst>
            </p:cNvPr>
            <p:cNvSpPr/>
            <p:nvPr/>
          </p:nvSpPr>
          <p:spPr bwMode="auto">
            <a:xfrm>
              <a:off x="6294018" y="2578124"/>
              <a:ext cx="2962522" cy="56450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grpSp>
          <p:nvGrpSpPr>
            <p:cNvPr id="10269" name="그룹 112">
              <a:extLst>
                <a:ext uri="{FF2B5EF4-FFF2-40B4-BE49-F238E27FC236}">
                  <a16:creationId xmlns:a16="http://schemas.microsoft.com/office/drawing/2014/main" id="{30DEC5EA-5871-419C-9226-00D936E47C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8034" y="2582008"/>
              <a:ext cx="388616" cy="527153"/>
              <a:chOff x="11185527" y="-42773"/>
              <a:chExt cx="1691419" cy="2045305"/>
            </a:xfrm>
          </p:grpSpPr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4928F9C-867B-4E31-A228-49E0DA9BA767}"/>
                  </a:ext>
                </a:extLst>
              </p:cNvPr>
              <p:cNvSpPr/>
              <p:nvPr/>
            </p:nvSpPr>
            <p:spPr>
              <a:xfrm>
                <a:off x="11181815" y="202727"/>
                <a:ext cx="1697043" cy="180287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9B2E71A8-1AD9-4D39-B131-EAAF48681296}"/>
                  </a:ext>
                </a:extLst>
              </p:cNvPr>
              <p:cNvSpPr/>
              <p:nvPr/>
            </p:nvSpPr>
            <p:spPr>
              <a:xfrm rot="583031">
                <a:off x="11574097" y="1209804"/>
                <a:ext cx="289948" cy="5633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3716A9BA-78EE-4ED8-AD02-48528D66F173}"/>
                  </a:ext>
                </a:extLst>
              </p:cNvPr>
              <p:cNvSpPr/>
              <p:nvPr/>
            </p:nvSpPr>
            <p:spPr>
              <a:xfrm>
                <a:off x="12111350" y="1477418"/>
                <a:ext cx="281422" cy="28169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</a:p>
            </p:txBody>
          </p: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A1F2C6AD-C62C-49C0-8D79-BDFDD45167EE}"/>
                  </a:ext>
                </a:extLst>
              </p:cNvPr>
              <p:cNvCxnSpPr/>
              <p:nvPr/>
            </p:nvCxnSpPr>
            <p:spPr>
              <a:xfrm>
                <a:off x="11181815" y="681615"/>
                <a:ext cx="1662932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25" name="TextBox 117">
                <a:extLst>
                  <a:ext uri="{FF2B5EF4-FFF2-40B4-BE49-F238E27FC236}">
                    <a16:creationId xmlns:a16="http://schemas.microsoft.com/office/drawing/2014/main" id="{3E81E604-8734-4BEC-8ED8-E946618AA6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60395" y="-42773"/>
                <a:ext cx="481373" cy="1589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1</a:t>
                </a:r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321E7F6F-F235-403F-8CA1-A7711C4CC233}"/>
                  </a:ext>
                </a:extLst>
              </p:cNvPr>
              <p:cNvSpPr/>
              <p:nvPr/>
            </p:nvSpPr>
            <p:spPr>
              <a:xfrm>
                <a:off x="12375717" y="1188674"/>
                <a:ext cx="289948" cy="26057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73C6F16A-BEAB-475F-9EF5-6942B328EB98}"/>
                  </a:ext>
                </a:extLst>
              </p:cNvPr>
              <p:cNvSpPr/>
              <p:nvPr/>
            </p:nvSpPr>
            <p:spPr>
              <a:xfrm>
                <a:off x="11284149" y="1111209"/>
                <a:ext cx="298473" cy="27465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70" name="그룹 112">
              <a:extLst>
                <a:ext uri="{FF2B5EF4-FFF2-40B4-BE49-F238E27FC236}">
                  <a16:creationId xmlns:a16="http://schemas.microsoft.com/office/drawing/2014/main" id="{79AC5BC5-871D-41C2-81AA-0F8CD50FEC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5472" y="2591716"/>
              <a:ext cx="388616" cy="515518"/>
              <a:chOff x="11185527" y="2375"/>
              <a:chExt cx="1691419" cy="2000157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D12814CC-856E-45BE-B319-CDFB7985C175}"/>
                  </a:ext>
                </a:extLst>
              </p:cNvPr>
              <p:cNvSpPr/>
              <p:nvPr/>
            </p:nvSpPr>
            <p:spPr>
              <a:xfrm>
                <a:off x="11188476" y="196126"/>
                <a:ext cx="1688518" cy="180991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EA27511E-A941-4BF6-9AA5-35D7F9E9D797}"/>
                  </a:ext>
                </a:extLst>
              </p:cNvPr>
              <p:cNvSpPr/>
              <p:nvPr/>
            </p:nvSpPr>
            <p:spPr>
              <a:xfrm rot="583031">
                <a:off x="11580758" y="1203200"/>
                <a:ext cx="289948" cy="57043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54C952D5-FD00-4A33-BBFF-7DAC026590EF}"/>
                  </a:ext>
                </a:extLst>
              </p:cNvPr>
              <p:cNvSpPr/>
              <p:nvPr/>
            </p:nvSpPr>
            <p:spPr>
              <a:xfrm>
                <a:off x="12118011" y="1477854"/>
                <a:ext cx="272892" cy="28169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11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CB298044-99F8-4F64-B0EC-CCEB26924E86}"/>
                  </a:ext>
                </a:extLst>
              </p:cNvPr>
              <p:cNvCxnSpPr/>
              <p:nvPr/>
            </p:nvCxnSpPr>
            <p:spPr>
              <a:xfrm>
                <a:off x="11188476" y="682058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18" name="TextBox 117">
                <a:extLst>
                  <a:ext uri="{FF2B5EF4-FFF2-40B4-BE49-F238E27FC236}">
                    <a16:creationId xmlns:a16="http://schemas.microsoft.com/office/drawing/2014/main" id="{7FD68B79-CA16-40AB-8D1D-B04A1EECFC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8652" y="2375"/>
                <a:ext cx="481373" cy="1589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3</a:t>
                </a: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AF007B0D-03A7-452A-BD1D-FEB3B43C7D65}"/>
                  </a:ext>
                </a:extLst>
              </p:cNvPr>
              <p:cNvSpPr/>
              <p:nvPr/>
            </p:nvSpPr>
            <p:spPr>
              <a:xfrm>
                <a:off x="12373847" y="1189115"/>
                <a:ext cx="289948" cy="26056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7CA5CA8B-CD32-47B0-B293-E80C9EF18508}"/>
                  </a:ext>
                </a:extLst>
              </p:cNvPr>
              <p:cNvSpPr/>
              <p:nvPr/>
            </p:nvSpPr>
            <p:spPr>
              <a:xfrm>
                <a:off x="11290811" y="1111646"/>
                <a:ext cx="298473" cy="2746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71" name="그룹 112">
              <a:extLst>
                <a:ext uri="{FF2B5EF4-FFF2-40B4-BE49-F238E27FC236}">
                  <a16:creationId xmlns:a16="http://schemas.microsoft.com/office/drawing/2014/main" id="{0169D878-B481-4F65-9794-21EE878367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2301" y="2592631"/>
              <a:ext cx="388616" cy="517360"/>
              <a:chOff x="11185527" y="-4765"/>
              <a:chExt cx="1691419" cy="2007297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7AC7F24E-CE8D-42E2-AD62-DC7838B0810D}"/>
                  </a:ext>
                </a:extLst>
              </p:cNvPr>
              <p:cNvSpPr/>
              <p:nvPr/>
            </p:nvSpPr>
            <p:spPr>
              <a:xfrm>
                <a:off x="11186193" y="199517"/>
                <a:ext cx="1688518" cy="180286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35A66D4-4ED7-4F46-AE2B-C6117E715FDF}"/>
                  </a:ext>
                </a:extLst>
              </p:cNvPr>
              <p:cNvSpPr/>
              <p:nvPr/>
            </p:nvSpPr>
            <p:spPr>
              <a:xfrm rot="583031">
                <a:off x="11578475" y="1206588"/>
                <a:ext cx="289948" cy="56339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B3B30D06-69F5-4923-A1C7-5998D8A893AE}"/>
                  </a:ext>
                </a:extLst>
              </p:cNvPr>
              <p:cNvSpPr/>
              <p:nvPr/>
            </p:nvSpPr>
            <p:spPr>
              <a:xfrm>
                <a:off x="12115728" y="1474200"/>
                <a:ext cx="272892" cy="288738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9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F3A9315E-80C0-497D-A081-96200F11EC9A}"/>
                  </a:ext>
                </a:extLst>
              </p:cNvPr>
              <p:cNvCxnSpPr/>
              <p:nvPr/>
            </p:nvCxnSpPr>
            <p:spPr>
              <a:xfrm>
                <a:off x="11186193" y="713617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11" name="TextBox 117">
                <a:extLst>
                  <a:ext uri="{FF2B5EF4-FFF2-40B4-BE49-F238E27FC236}">
                    <a16:creationId xmlns:a16="http://schemas.microsoft.com/office/drawing/2014/main" id="{877C4E26-7B4D-4036-8ACA-ED8CBBF6FD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88391" y="-4765"/>
                <a:ext cx="481373" cy="1589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4</a:t>
                </a: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A1CE7DE2-B4E2-4DE2-8C3D-546A13710A92}"/>
                  </a:ext>
                </a:extLst>
              </p:cNvPr>
              <p:cNvSpPr/>
              <p:nvPr/>
            </p:nvSpPr>
            <p:spPr>
              <a:xfrm>
                <a:off x="12371564" y="1185458"/>
                <a:ext cx="289948" cy="267613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5A770ADF-DF0B-493F-BC24-6CCF71FB6359}"/>
                  </a:ext>
                </a:extLst>
              </p:cNvPr>
              <p:cNvSpPr/>
              <p:nvPr/>
            </p:nvSpPr>
            <p:spPr>
              <a:xfrm>
                <a:off x="11288528" y="1107994"/>
                <a:ext cx="298473" cy="2746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72" name="그룹 112">
              <a:extLst>
                <a:ext uri="{FF2B5EF4-FFF2-40B4-BE49-F238E27FC236}">
                  <a16:creationId xmlns:a16="http://schemas.microsoft.com/office/drawing/2014/main" id="{345EBFEF-C46B-434C-B3B2-530ED8240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6885" y="2582887"/>
              <a:ext cx="388616" cy="528092"/>
              <a:chOff x="11185527" y="-46412"/>
              <a:chExt cx="1691419" cy="2048944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07C53952-1317-4BBD-9DAC-8B6F3B68E4F6}"/>
                  </a:ext>
                </a:extLst>
              </p:cNvPr>
              <p:cNvSpPr/>
              <p:nvPr/>
            </p:nvSpPr>
            <p:spPr>
              <a:xfrm>
                <a:off x="11186338" y="202721"/>
                <a:ext cx="1688518" cy="180287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003DE83-3038-43F3-9E06-2E3DB3C290C5}"/>
                  </a:ext>
                </a:extLst>
              </p:cNvPr>
              <p:cNvSpPr/>
              <p:nvPr/>
            </p:nvSpPr>
            <p:spPr>
              <a:xfrm>
                <a:off x="12115879" y="1477406"/>
                <a:ext cx="272892" cy="28874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4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8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180" name="직선 연결선 179">
                <a:extLst>
                  <a:ext uri="{FF2B5EF4-FFF2-40B4-BE49-F238E27FC236}">
                    <a16:creationId xmlns:a16="http://schemas.microsoft.com/office/drawing/2014/main" id="{B1E30722-D865-47CD-9237-DFB875403F2B}"/>
                  </a:ext>
                </a:extLst>
              </p:cNvPr>
              <p:cNvCxnSpPr/>
              <p:nvPr/>
            </p:nvCxnSpPr>
            <p:spPr>
              <a:xfrm>
                <a:off x="11186338" y="681609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04" name="TextBox 117">
                <a:extLst>
                  <a:ext uri="{FF2B5EF4-FFF2-40B4-BE49-F238E27FC236}">
                    <a16:creationId xmlns:a16="http://schemas.microsoft.com/office/drawing/2014/main" id="{D102E6E1-92F9-4853-BD8D-7DB14CAA5C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9318" y="-46412"/>
                <a:ext cx="481373" cy="1589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2</a:t>
                </a: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CD65AF33-920D-49A0-BBB5-5E052B4BB06D}"/>
                  </a:ext>
                </a:extLst>
              </p:cNvPr>
              <p:cNvSpPr/>
              <p:nvPr/>
            </p:nvSpPr>
            <p:spPr>
              <a:xfrm>
                <a:off x="12371715" y="1188666"/>
                <a:ext cx="289948" cy="26761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0CC486C4-E407-4A37-AA06-AE18CADA6377}"/>
                  </a:ext>
                </a:extLst>
              </p:cNvPr>
              <p:cNvSpPr/>
              <p:nvPr/>
            </p:nvSpPr>
            <p:spPr>
              <a:xfrm>
                <a:off x="11288673" y="1111197"/>
                <a:ext cx="298478" cy="27465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09C59448-D333-4179-A7CD-79937B17B7DA}"/>
                </a:ext>
              </a:extLst>
            </p:cNvPr>
            <p:cNvCxnSpPr/>
            <p:nvPr/>
          </p:nvCxnSpPr>
          <p:spPr>
            <a:xfrm>
              <a:off x="7046405" y="2596275"/>
              <a:ext cx="0" cy="530014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4BDA362D-C45C-4E1D-B5EE-9FBA9FEE9BAD}"/>
                </a:ext>
              </a:extLst>
            </p:cNvPr>
            <p:cNvSpPr/>
            <p:nvPr/>
          </p:nvSpPr>
          <p:spPr bwMode="auto">
            <a:xfrm>
              <a:off x="6294018" y="2037219"/>
              <a:ext cx="2962522" cy="3267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67004E4-0C7E-4FEE-B3BC-8CCA41DAF0AA}"/>
                </a:ext>
              </a:extLst>
            </p:cNvPr>
            <p:cNvSpPr/>
            <p:nvPr/>
          </p:nvSpPr>
          <p:spPr bwMode="auto">
            <a:xfrm>
              <a:off x="6294018" y="2808643"/>
              <a:ext cx="2962522" cy="3267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B2B6DD87-3187-45AC-813E-1D6978A2AB64}"/>
                </a:ext>
              </a:extLst>
            </p:cNvPr>
            <p:cNvCxnSpPr/>
            <p:nvPr/>
          </p:nvCxnSpPr>
          <p:spPr>
            <a:xfrm>
              <a:off x="7763524" y="2596275"/>
              <a:ext cx="0" cy="530014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A4B957C3-8FAD-4DA4-A78C-E8D6F809361A}"/>
                </a:ext>
              </a:extLst>
            </p:cNvPr>
            <p:cNvCxnSpPr/>
            <p:nvPr/>
          </p:nvCxnSpPr>
          <p:spPr>
            <a:xfrm>
              <a:off x="8494358" y="2596275"/>
              <a:ext cx="0" cy="530014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BFB73A1-E77E-43C9-BECF-996780DE58CE}"/>
                </a:ext>
              </a:extLst>
            </p:cNvPr>
            <p:cNvCxnSpPr/>
            <p:nvPr/>
          </p:nvCxnSpPr>
          <p:spPr>
            <a:xfrm>
              <a:off x="7046405" y="1832111"/>
              <a:ext cx="0" cy="53183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6BFC34E2-6C1D-41CB-85E9-7055E4A726F7}"/>
                </a:ext>
              </a:extLst>
            </p:cNvPr>
            <p:cNvCxnSpPr/>
            <p:nvPr/>
          </p:nvCxnSpPr>
          <p:spPr>
            <a:xfrm>
              <a:off x="7763524" y="1832111"/>
              <a:ext cx="0" cy="53183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4972CAA6-E5D1-4594-A8C3-E38B6F22B46F}"/>
                </a:ext>
              </a:extLst>
            </p:cNvPr>
            <p:cNvCxnSpPr/>
            <p:nvPr/>
          </p:nvCxnSpPr>
          <p:spPr>
            <a:xfrm>
              <a:off x="8494358" y="1832111"/>
              <a:ext cx="0" cy="53183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13F0D1A-685F-4350-BD49-716DD5ABF0C7}"/>
                </a:ext>
              </a:extLst>
            </p:cNvPr>
            <p:cNvSpPr/>
            <p:nvPr/>
          </p:nvSpPr>
          <p:spPr bwMode="auto">
            <a:xfrm>
              <a:off x="7222746" y="2447436"/>
              <a:ext cx="364437" cy="5808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1C3919F0-3B74-45B9-91EA-6A542F5EAF42}"/>
                </a:ext>
              </a:extLst>
            </p:cNvPr>
            <p:cNvSpPr/>
            <p:nvPr/>
          </p:nvSpPr>
          <p:spPr bwMode="auto">
            <a:xfrm>
              <a:off x="6517383" y="2445620"/>
              <a:ext cx="362479" cy="5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85F4118D-5621-4C44-9926-4CBB8D929E83}"/>
                </a:ext>
              </a:extLst>
            </p:cNvPr>
            <p:cNvSpPr/>
            <p:nvPr/>
          </p:nvSpPr>
          <p:spPr bwMode="auto">
            <a:xfrm>
              <a:off x="7937905" y="2445620"/>
              <a:ext cx="362477" cy="5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520D2CF5-D56F-4372-B263-FF434463EE83}"/>
                </a:ext>
              </a:extLst>
            </p:cNvPr>
            <p:cNvSpPr/>
            <p:nvPr/>
          </p:nvSpPr>
          <p:spPr bwMode="auto">
            <a:xfrm>
              <a:off x="8692251" y="2445620"/>
              <a:ext cx="362479" cy="5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grpSp>
          <p:nvGrpSpPr>
            <p:cNvPr id="10285" name="그룹 161">
              <a:extLst>
                <a:ext uri="{FF2B5EF4-FFF2-40B4-BE49-F238E27FC236}">
                  <a16:creationId xmlns:a16="http://schemas.microsoft.com/office/drawing/2014/main" id="{CD869FB2-219A-4735-911C-B8CE99CC3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9440" y="2274254"/>
              <a:ext cx="244091" cy="238998"/>
              <a:chOff x="6253987" y="4936115"/>
              <a:chExt cx="248538" cy="243351"/>
            </a:xfrm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F806961-E487-4B36-8983-0114EC4FBA1B}"/>
                  </a:ext>
                </a:extLst>
              </p:cNvPr>
              <p:cNvSpPr/>
              <p:nvPr/>
            </p:nvSpPr>
            <p:spPr bwMode="auto">
              <a:xfrm>
                <a:off x="6253139" y="4936874"/>
                <a:ext cx="59851" cy="10534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6DAFC167-660F-49C4-BA26-CFEF506E0589}"/>
                  </a:ext>
                </a:extLst>
              </p:cNvPr>
              <p:cNvSpPr/>
              <p:nvPr/>
            </p:nvSpPr>
            <p:spPr bwMode="auto">
              <a:xfrm rot="2170040">
                <a:off x="6376831" y="4977534"/>
                <a:ext cx="53865" cy="11458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6994C7B-39BA-460A-B119-0E39485B06AB}"/>
                  </a:ext>
                </a:extLst>
              </p:cNvPr>
              <p:cNvSpPr/>
              <p:nvPr/>
            </p:nvSpPr>
            <p:spPr bwMode="auto">
              <a:xfrm rot="5400000">
                <a:off x="6418861" y="5095328"/>
                <a:ext cx="53598" cy="11371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pic>
          <p:nvPicPr>
            <p:cNvPr id="10286" name="그림 162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CB96F668-9D98-419A-AC26-DE0E4279E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085" y="2885257"/>
              <a:ext cx="706950" cy="70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7" name="그림 163" descr="표지판, 시계, 그리기이(가) 표시된 사진&#10;&#10;자동 생성된 설명">
              <a:extLst>
                <a:ext uri="{FF2B5EF4-FFF2-40B4-BE49-F238E27FC236}">
                  <a16:creationId xmlns:a16="http://schemas.microsoft.com/office/drawing/2014/main" id="{C3BA7FF0-D5DB-47DE-AE78-BE8F9C6C3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268" y="2880822"/>
              <a:ext cx="711385" cy="71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8" name="그림 164" descr="표지판, 시계, 그리기이(가) 표시된 사진&#10;&#10;자동 생성된 설명">
              <a:extLst>
                <a:ext uri="{FF2B5EF4-FFF2-40B4-BE49-F238E27FC236}">
                  <a16:creationId xmlns:a16="http://schemas.microsoft.com/office/drawing/2014/main" id="{1C013D1E-A418-4009-A443-191FE9052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5053" y="2880822"/>
              <a:ext cx="711385" cy="71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89" name="그룹 165">
              <a:extLst>
                <a:ext uri="{FF2B5EF4-FFF2-40B4-BE49-F238E27FC236}">
                  <a16:creationId xmlns:a16="http://schemas.microsoft.com/office/drawing/2014/main" id="{E6F4B76B-6139-4241-B20E-7AEDC71D6E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19259" y="3474786"/>
              <a:ext cx="244091" cy="238998"/>
              <a:chOff x="6253987" y="4936115"/>
              <a:chExt cx="248538" cy="243351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AFD2367-026D-452A-92A0-65C50BF56A02}"/>
                  </a:ext>
                </a:extLst>
              </p:cNvPr>
              <p:cNvSpPr/>
              <p:nvPr/>
            </p:nvSpPr>
            <p:spPr bwMode="auto">
              <a:xfrm>
                <a:off x="6254717" y="4936121"/>
                <a:ext cx="59851" cy="10719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DE9B9CD-AFE3-4751-8734-398FA175B49E}"/>
                  </a:ext>
                </a:extLst>
              </p:cNvPr>
              <p:cNvSpPr/>
              <p:nvPr/>
            </p:nvSpPr>
            <p:spPr bwMode="auto">
              <a:xfrm rot="2170040">
                <a:off x="6376415" y="4978628"/>
                <a:ext cx="55861" cy="11273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8CAC4726-0B20-436C-A101-E51F73C0F0C5}"/>
                  </a:ext>
                </a:extLst>
              </p:cNvPr>
              <p:cNvSpPr/>
              <p:nvPr/>
            </p:nvSpPr>
            <p:spPr bwMode="auto">
              <a:xfrm rot="5400000">
                <a:off x="6418445" y="5096422"/>
                <a:ext cx="53598" cy="11371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pic>
          <p:nvPicPr>
            <p:cNvPr id="10290" name="그림 166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DD00EE74-3124-4611-B7A3-3F3742451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539" y="2885257"/>
              <a:ext cx="706950" cy="70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91" name="그룹 167">
              <a:extLst>
                <a:ext uri="{FF2B5EF4-FFF2-40B4-BE49-F238E27FC236}">
                  <a16:creationId xmlns:a16="http://schemas.microsoft.com/office/drawing/2014/main" id="{97E6E1B9-E0A9-47E8-9889-D111A393D5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9440" y="3474786"/>
              <a:ext cx="244091" cy="238998"/>
              <a:chOff x="6253987" y="4936115"/>
              <a:chExt cx="248538" cy="243351"/>
            </a:xfrm>
          </p:grpSpPr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35271823-B1E8-4F9A-86DD-199CE93A4174}"/>
                  </a:ext>
                </a:extLst>
              </p:cNvPr>
              <p:cNvSpPr/>
              <p:nvPr/>
            </p:nvSpPr>
            <p:spPr bwMode="auto">
              <a:xfrm>
                <a:off x="6253139" y="4936121"/>
                <a:ext cx="59851" cy="10719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016E70D3-5059-4F89-9978-5AA4295BFDF1}"/>
                  </a:ext>
                </a:extLst>
              </p:cNvPr>
              <p:cNvSpPr/>
              <p:nvPr/>
            </p:nvSpPr>
            <p:spPr bwMode="auto">
              <a:xfrm rot="2170040">
                <a:off x="6376831" y="4978628"/>
                <a:ext cx="53865" cy="11273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CD808943-CEF8-47D0-97C2-4BAF5BD9B838}"/>
                  </a:ext>
                </a:extLst>
              </p:cNvPr>
              <p:cNvSpPr/>
              <p:nvPr/>
            </p:nvSpPr>
            <p:spPr bwMode="auto">
              <a:xfrm rot="5400000">
                <a:off x="6418861" y="5096422"/>
                <a:ext cx="53598" cy="11371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0AA74B-E1E5-4B94-9EF0-7F2D1715EE06}"/>
              </a:ext>
            </a:extLst>
          </p:cNvPr>
          <p:cNvGrpSpPr/>
          <p:nvPr/>
        </p:nvGrpSpPr>
        <p:grpSpPr>
          <a:xfrm>
            <a:off x="5853112" y="1905123"/>
            <a:ext cx="2928938" cy="1981200"/>
            <a:chOff x="6096000" y="1730488"/>
            <a:chExt cx="2928938" cy="1981200"/>
          </a:xfrm>
        </p:grpSpPr>
        <p:grpSp>
          <p:nvGrpSpPr>
            <p:cNvPr id="10254" name="그룹 129">
              <a:extLst>
                <a:ext uri="{FF2B5EF4-FFF2-40B4-BE49-F238E27FC236}">
                  <a16:creationId xmlns:a16="http://schemas.microsoft.com/office/drawing/2014/main" id="{9F985F95-E4C6-438D-BFB2-A2D068569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0" y="1730488"/>
              <a:ext cx="2928938" cy="1981200"/>
              <a:chOff x="3342358" y="5575764"/>
              <a:chExt cx="3746798" cy="2385969"/>
            </a:xfrm>
          </p:grpSpPr>
          <p:sp>
            <p:nvSpPr>
              <p:cNvPr id="131" name="정육면체 130">
                <a:extLst>
                  <a:ext uri="{FF2B5EF4-FFF2-40B4-BE49-F238E27FC236}">
                    <a16:creationId xmlns:a16="http://schemas.microsoft.com/office/drawing/2014/main" id="{5C474D10-8D74-4CC6-9286-FE922EE6BACC}"/>
                  </a:ext>
                </a:extLst>
              </p:cNvPr>
              <p:cNvSpPr/>
              <p:nvPr/>
            </p:nvSpPr>
            <p:spPr bwMode="auto">
              <a:xfrm>
                <a:off x="3342358" y="5575764"/>
                <a:ext cx="3746798" cy="2385969"/>
              </a:xfrm>
              <a:prstGeom prst="cube">
                <a:avLst>
                  <a:gd name="adj" fmla="val 7683"/>
                </a:avLst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pic>
            <p:nvPicPr>
              <p:cNvPr id="10356" name="그림 132">
                <a:extLst>
                  <a:ext uri="{FF2B5EF4-FFF2-40B4-BE49-F238E27FC236}">
                    <a16:creationId xmlns:a16="http://schemas.microsoft.com/office/drawing/2014/main" id="{5531E4A5-1A14-445F-B3EF-30A5C98B36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2654" y="5829496"/>
                <a:ext cx="3460960" cy="2066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2AA8752-2227-4451-B6CD-A76C21E9CC5F}"/>
                </a:ext>
              </a:extLst>
            </p:cNvPr>
            <p:cNvSpPr/>
            <p:nvPr/>
          </p:nvSpPr>
          <p:spPr>
            <a:xfrm>
              <a:off x="7611441" y="1941175"/>
              <a:ext cx="1258533" cy="1716840"/>
            </a:xfrm>
            <a:prstGeom prst="rect">
              <a:avLst/>
            </a:prstGeom>
            <a:solidFill>
              <a:srgbClr val="FE8E78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 descr="Bomb premium icon">
              <a:extLst>
                <a:ext uri="{FF2B5EF4-FFF2-40B4-BE49-F238E27FC236}">
                  <a16:creationId xmlns:a16="http://schemas.microsoft.com/office/drawing/2014/main" id="{788C3171-B5C1-44B6-BD9A-553E21195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287" y="2945193"/>
              <a:ext cx="594549" cy="59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9C91E0-7F06-495C-B84C-5340BE1D761A}"/>
                </a:ext>
              </a:extLst>
            </p:cNvPr>
            <p:cNvSpPr txBox="1"/>
            <p:nvPr/>
          </p:nvSpPr>
          <p:spPr>
            <a:xfrm>
              <a:off x="7592892" y="2389355"/>
              <a:ext cx="12488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현재시각</a:t>
              </a:r>
              <a:endParaRPr lang="en-US" altLang="ko-KR" sz="14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en-US" altLang="ko-KR" sz="14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19:00`</a:t>
              </a:r>
              <a:endParaRPr lang="ko-KR" altLang="en-US" sz="14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pic>
        <p:nvPicPr>
          <p:cNvPr id="126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781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088640" y="393261"/>
            <a:ext cx="86156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">
            <a:extLst>
              <a:ext uri="{FF2B5EF4-FFF2-40B4-BE49-F238E27FC236}">
                <a16:creationId xmlns:a16="http://schemas.microsoft.com/office/drawing/2014/main" id="{9FB5A2F6-1201-4FC2-9488-B10BD8AA1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14F3C2D-85B2-4215-B178-C12DBA007C5E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Medal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ver.1</a:t>
            </a:r>
            <a:endParaRPr lang="ko-KR" altLang="en-US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41E55E7-8A79-44F0-8982-12C413A581A0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05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4DC69E-B4FF-4179-AB9E-E5D0242A90A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0"/>
          <a:stretch/>
        </p:blipFill>
        <p:spPr>
          <a:xfrm>
            <a:off x="2112211" y="670648"/>
            <a:ext cx="1495885" cy="11615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3" name="그룹 28">
            <a:extLst>
              <a:ext uri="{FF2B5EF4-FFF2-40B4-BE49-F238E27FC236}">
                <a16:creationId xmlns:a16="http://schemas.microsoft.com/office/drawing/2014/main" id="{3A01F96A-1ED0-498E-B796-21C138467EE2}"/>
              </a:ext>
            </a:extLst>
          </p:cNvPr>
          <p:cNvGrpSpPr>
            <a:grpSpLocks/>
          </p:cNvGrpSpPr>
          <p:nvPr/>
        </p:nvGrpSpPr>
        <p:grpSpPr bwMode="auto">
          <a:xfrm>
            <a:off x="5584825" y="1611313"/>
            <a:ext cx="3632200" cy="2217737"/>
            <a:chOff x="5957012" y="1523541"/>
            <a:chExt cx="3614983" cy="221807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7865805-2765-4802-ACC9-69DC222E28E5}"/>
                </a:ext>
              </a:extLst>
            </p:cNvPr>
            <p:cNvSpPr/>
            <p:nvPr/>
          </p:nvSpPr>
          <p:spPr bwMode="auto">
            <a:xfrm>
              <a:off x="5957012" y="1523541"/>
              <a:ext cx="3614983" cy="2218072"/>
            </a:xfrm>
            <a:prstGeom prst="roundRect">
              <a:avLst>
                <a:gd name="adj" fmla="val 35"/>
              </a:avLst>
            </a:prstGeom>
            <a:scene3d>
              <a:camera prst="orthographicFront"/>
              <a:lightRig rig="threePt" dir="t"/>
            </a:scene3d>
            <a:sp3d>
              <a:bevelT w="254000" h="635000" prst="angle"/>
              <a:bevelB prst="angle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34490F8-78ED-4C3D-AF16-AD3DB1CB9DD3}"/>
                </a:ext>
              </a:extLst>
            </p:cNvPr>
            <p:cNvSpPr/>
            <p:nvPr/>
          </p:nvSpPr>
          <p:spPr bwMode="auto">
            <a:xfrm>
              <a:off x="6404145" y="3646349"/>
              <a:ext cx="363394" cy="587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220487D-A085-48D6-8435-990E8514868C}"/>
                </a:ext>
              </a:extLst>
            </p:cNvPr>
            <p:cNvSpPr/>
            <p:nvPr/>
          </p:nvSpPr>
          <p:spPr bwMode="auto">
            <a:xfrm>
              <a:off x="8780428" y="3646349"/>
              <a:ext cx="363394" cy="587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AFD051E-45E6-405D-B908-454FA8876CF4}"/>
                </a:ext>
              </a:extLst>
            </p:cNvPr>
            <p:cNvSpPr/>
            <p:nvPr/>
          </p:nvSpPr>
          <p:spPr bwMode="auto">
            <a:xfrm>
              <a:off x="7999920" y="3646349"/>
              <a:ext cx="363394" cy="5874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920DC04-523A-4980-BC7D-0EF69760EBAB}"/>
                </a:ext>
              </a:extLst>
            </p:cNvPr>
            <p:cNvSpPr/>
            <p:nvPr/>
          </p:nvSpPr>
          <p:spPr bwMode="auto">
            <a:xfrm>
              <a:off x="7222573" y="3646349"/>
              <a:ext cx="363394" cy="5874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B326C5-A5C1-4E84-9D6A-1587F0BDB247}"/>
                </a:ext>
              </a:extLst>
            </p:cNvPr>
            <p:cNvSpPr/>
            <p:nvPr/>
          </p:nvSpPr>
          <p:spPr bwMode="auto">
            <a:xfrm>
              <a:off x="6295127" y="1806159"/>
              <a:ext cx="2960873" cy="56523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12314" name="그룹 112">
              <a:extLst>
                <a:ext uri="{FF2B5EF4-FFF2-40B4-BE49-F238E27FC236}">
                  <a16:creationId xmlns:a16="http://schemas.microsoft.com/office/drawing/2014/main" id="{5DEB032E-F911-4F83-9E06-C06382CD47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385" y="1810329"/>
              <a:ext cx="388674" cy="527722"/>
              <a:chOff x="11182694" y="-42773"/>
              <a:chExt cx="1691670" cy="2047513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105EACE-097A-4BBF-BCFE-2A7C54DBC652}"/>
                  </a:ext>
                </a:extLst>
              </p:cNvPr>
              <p:cNvSpPr/>
              <p:nvPr/>
            </p:nvSpPr>
            <p:spPr>
              <a:xfrm>
                <a:off x="11182694" y="205936"/>
                <a:ext cx="1691670" cy="179880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C3AE67D6-0A18-4835-B3C4-2B05F127DF81}"/>
                  </a:ext>
                </a:extLst>
              </p:cNvPr>
              <p:cNvSpPr/>
              <p:nvPr/>
            </p:nvSpPr>
            <p:spPr>
              <a:xfrm rot="583031">
                <a:off x="11574664" y="1210065"/>
                <a:ext cx="288822" cy="56674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64C0D3F-685D-462E-B092-22B7C219F269}"/>
                  </a:ext>
                </a:extLst>
              </p:cNvPr>
              <p:cNvSpPr/>
              <p:nvPr/>
            </p:nvSpPr>
            <p:spPr>
              <a:xfrm>
                <a:off x="12111047" y="1481117"/>
                <a:ext cx="275068" cy="28337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BF9000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E1F651FC-B293-4A70-973A-4767E7D655C8}"/>
                  </a:ext>
                </a:extLst>
              </p:cNvPr>
              <p:cNvCxnSpPr/>
              <p:nvPr/>
            </p:nvCxnSpPr>
            <p:spPr>
              <a:xfrm>
                <a:off x="11182694" y="680280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02" name="TextBox 117">
                <a:extLst>
                  <a:ext uri="{FF2B5EF4-FFF2-40B4-BE49-F238E27FC236}">
                    <a16:creationId xmlns:a16="http://schemas.microsoft.com/office/drawing/2014/main" id="{CD5F4879-BF11-484D-A435-76E178868D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60394" y="-42773"/>
                <a:ext cx="481374" cy="1313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1</a:t>
                </a: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138CB1FF-B0FD-47C6-A583-963D2E76BF5B}"/>
                  </a:ext>
                </a:extLst>
              </p:cNvPr>
              <p:cNvSpPr/>
              <p:nvPr/>
            </p:nvSpPr>
            <p:spPr>
              <a:xfrm>
                <a:off x="12372362" y="1191582"/>
                <a:ext cx="288822" cy="25873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54C26278-B006-44E8-8D3E-2CED07959DC7}"/>
                  </a:ext>
                </a:extLst>
              </p:cNvPr>
              <p:cNvSpPr/>
              <p:nvPr/>
            </p:nvSpPr>
            <p:spPr>
              <a:xfrm>
                <a:off x="11285842" y="1111500"/>
                <a:ext cx="302575" cy="2710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00" b="0" i="0" u="none" strike="noStrike" kern="1200" cap="none" spc="0" normalizeH="0" baseline="0" noProof="0">
                    <a:ln>
                      <a:noFill/>
                    </a:ln>
                    <a:solidFill>
                      <a:srgbClr val="A5A5A5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15" name="그룹 112">
              <a:extLst>
                <a:ext uri="{FF2B5EF4-FFF2-40B4-BE49-F238E27FC236}">
                  <a16:creationId xmlns:a16="http://schemas.microsoft.com/office/drawing/2014/main" id="{0D058BDB-FAA3-49E1-BC6C-A95D32B6AB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5663" y="1820037"/>
              <a:ext cx="388674" cy="514839"/>
              <a:chOff x="11186350" y="2375"/>
              <a:chExt cx="1691670" cy="1997522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320BEEFB-CC34-4C42-A6AA-0645D06F1F36}"/>
                  </a:ext>
                </a:extLst>
              </p:cNvPr>
              <p:cNvSpPr/>
              <p:nvPr/>
            </p:nvSpPr>
            <p:spPr>
              <a:xfrm>
                <a:off x="11186350" y="201098"/>
                <a:ext cx="1691670" cy="179879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75A31E33-C628-4C47-B8B7-CECD109C7B12}"/>
                  </a:ext>
                </a:extLst>
              </p:cNvPr>
              <p:cNvSpPr/>
              <p:nvPr/>
            </p:nvSpPr>
            <p:spPr>
              <a:xfrm rot="583031">
                <a:off x="11578325" y="1205224"/>
                <a:ext cx="288822" cy="56674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F3E2556A-79CD-42F4-A142-F7758F226528}"/>
                  </a:ext>
                </a:extLst>
              </p:cNvPr>
              <p:cNvSpPr/>
              <p:nvPr/>
            </p:nvSpPr>
            <p:spPr>
              <a:xfrm>
                <a:off x="12114708" y="1476276"/>
                <a:ext cx="275068" cy="28337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BF9000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BF9000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AB89BEB4-D7E0-4C4E-9DB9-15309F81B83E}"/>
                  </a:ext>
                </a:extLst>
              </p:cNvPr>
              <p:cNvCxnSpPr/>
              <p:nvPr/>
            </p:nvCxnSpPr>
            <p:spPr>
              <a:xfrm>
                <a:off x="11186350" y="681600"/>
                <a:ext cx="1657289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95" name="TextBox 117">
                <a:extLst>
                  <a:ext uri="{FF2B5EF4-FFF2-40B4-BE49-F238E27FC236}">
                    <a16:creationId xmlns:a16="http://schemas.microsoft.com/office/drawing/2014/main" id="{5A6137A9-1B90-4280-BD1C-606A7EFC02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8654" y="2375"/>
                <a:ext cx="481374" cy="1313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3</a:t>
                </a: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9FC4C059-5FA2-4047-B676-F677C283C4B6}"/>
                  </a:ext>
                </a:extLst>
              </p:cNvPr>
              <p:cNvSpPr/>
              <p:nvPr/>
            </p:nvSpPr>
            <p:spPr>
              <a:xfrm>
                <a:off x="12376023" y="1186742"/>
                <a:ext cx="288822" cy="25873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7015224D-A4D7-45BA-89A5-96A1C8FBBC78}"/>
                  </a:ext>
                </a:extLst>
              </p:cNvPr>
              <p:cNvSpPr/>
              <p:nvPr/>
            </p:nvSpPr>
            <p:spPr>
              <a:xfrm>
                <a:off x="11289503" y="1106660"/>
                <a:ext cx="302575" cy="2772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00" b="0" i="0" u="none" strike="noStrike" kern="1200" cap="none" spc="0" normalizeH="0" baseline="0" noProof="0">
                    <a:ln>
                      <a:noFill/>
                    </a:ln>
                    <a:solidFill>
                      <a:srgbClr val="A5A5A5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16" name="그룹 112">
              <a:extLst>
                <a:ext uri="{FF2B5EF4-FFF2-40B4-BE49-F238E27FC236}">
                  <a16:creationId xmlns:a16="http://schemas.microsoft.com/office/drawing/2014/main" id="{64C6F4AD-D999-49A2-A352-FBF791A235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2471" y="1820952"/>
              <a:ext cx="388674" cy="517099"/>
              <a:chOff x="11186259" y="-4765"/>
              <a:chExt cx="1691670" cy="200628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B132C5AA-EB6E-444D-AB5C-BEFD1E32322C}"/>
                  </a:ext>
                </a:extLst>
              </p:cNvPr>
              <p:cNvSpPr/>
              <p:nvPr/>
            </p:nvSpPr>
            <p:spPr>
              <a:xfrm>
                <a:off x="11186259" y="202728"/>
                <a:ext cx="1691670" cy="179879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04919F17-F5C0-4F16-A722-BD4FBD98B73A}"/>
                  </a:ext>
                </a:extLst>
              </p:cNvPr>
              <p:cNvSpPr/>
              <p:nvPr/>
            </p:nvSpPr>
            <p:spPr>
              <a:xfrm rot="583031">
                <a:off x="11578229" y="1206849"/>
                <a:ext cx="288822" cy="56674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8848D823-49F9-4321-B76F-E8911D8EBD89}"/>
                  </a:ext>
                </a:extLst>
              </p:cNvPr>
              <p:cNvSpPr/>
              <p:nvPr/>
            </p:nvSpPr>
            <p:spPr>
              <a:xfrm>
                <a:off x="12114613" y="1477900"/>
                <a:ext cx="275068" cy="28337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BF9000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BF9000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F6D8176A-3A41-46D8-8E5D-7913BFC91960}"/>
                  </a:ext>
                </a:extLst>
              </p:cNvPr>
              <p:cNvCxnSpPr/>
              <p:nvPr/>
            </p:nvCxnSpPr>
            <p:spPr>
              <a:xfrm>
                <a:off x="11186259" y="714030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88" name="TextBox 117">
                <a:extLst>
                  <a:ext uri="{FF2B5EF4-FFF2-40B4-BE49-F238E27FC236}">
                    <a16:creationId xmlns:a16="http://schemas.microsoft.com/office/drawing/2014/main" id="{F0EEC980-A34B-480F-BDAF-F39A448A1F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88390" y="-4765"/>
                <a:ext cx="481374" cy="1313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4</a:t>
                </a: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9F23DF11-F504-4993-AD59-60869EC57CB2}"/>
                  </a:ext>
                </a:extLst>
              </p:cNvPr>
              <p:cNvSpPr/>
              <p:nvPr/>
            </p:nvSpPr>
            <p:spPr>
              <a:xfrm>
                <a:off x="12375927" y="1188367"/>
                <a:ext cx="288822" cy="25873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34174371-CED2-4A9F-B4F8-7757473AED73}"/>
                  </a:ext>
                </a:extLst>
              </p:cNvPr>
              <p:cNvSpPr/>
              <p:nvPr/>
            </p:nvSpPr>
            <p:spPr>
              <a:xfrm>
                <a:off x="11289408" y="1108286"/>
                <a:ext cx="302575" cy="27105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00" b="0" i="0" u="none" strike="noStrike" kern="1200" cap="none" spc="0" normalizeH="0" baseline="0" noProof="0">
                    <a:ln>
                      <a:noFill/>
                    </a:ln>
                    <a:solidFill>
                      <a:srgbClr val="A5A5A5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17" name="그룹 112">
              <a:extLst>
                <a:ext uri="{FF2B5EF4-FFF2-40B4-BE49-F238E27FC236}">
                  <a16:creationId xmlns:a16="http://schemas.microsoft.com/office/drawing/2014/main" id="{3789AE51-4880-4FEA-915C-5650E8D580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6775" y="1811208"/>
              <a:ext cx="388674" cy="528431"/>
              <a:chOff x="11185038" y="-46412"/>
              <a:chExt cx="1691670" cy="2050259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67C7F1B-C981-424D-9FD3-FBDF0A27D49D}"/>
                  </a:ext>
                </a:extLst>
              </p:cNvPr>
              <p:cNvSpPr/>
              <p:nvPr/>
            </p:nvSpPr>
            <p:spPr>
              <a:xfrm>
                <a:off x="11185038" y="198885"/>
                <a:ext cx="1691670" cy="180496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17BD5652-368F-4E8E-97BD-FBB0CDB0CA3B}"/>
                  </a:ext>
                </a:extLst>
              </p:cNvPr>
              <p:cNvSpPr/>
              <p:nvPr/>
            </p:nvSpPr>
            <p:spPr>
              <a:xfrm>
                <a:off x="12113391" y="1474064"/>
                <a:ext cx="275068" cy="28953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1200" cap="none" spc="0" normalizeH="0" baseline="0" noProof="0">
                    <a:ln>
                      <a:noFill/>
                    </a:ln>
                    <a:solidFill>
                      <a:srgbClr val="BF9000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BF9000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6EFDBD8A-141E-4FA0-94D9-18A11AD407D4}"/>
                  </a:ext>
                </a:extLst>
              </p:cNvPr>
              <p:cNvCxnSpPr/>
              <p:nvPr/>
            </p:nvCxnSpPr>
            <p:spPr>
              <a:xfrm>
                <a:off x="11185038" y="679387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81" name="TextBox 117">
                <a:extLst>
                  <a:ext uri="{FF2B5EF4-FFF2-40B4-BE49-F238E27FC236}">
                    <a16:creationId xmlns:a16="http://schemas.microsoft.com/office/drawing/2014/main" id="{7BC20F3A-B94D-4554-9A25-A250B1DEA5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9319" y="-46412"/>
                <a:ext cx="481374" cy="1313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2</a:t>
                </a: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CE97238-4BAC-4ADA-9107-01D8E58A979C}"/>
                  </a:ext>
                </a:extLst>
              </p:cNvPr>
              <p:cNvSpPr/>
              <p:nvPr/>
            </p:nvSpPr>
            <p:spPr>
              <a:xfrm>
                <a:off x="12374706" y="1190691"/>
                <a:ext cx="288822" cy="25873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EAB3EB0C-3A70-4A1D-9A04-14961096C1BA}"/>
                  </a:ext>
                </a:extLst>
              </p:cNvPr>
              <p:cNvSpPr/>
              <p:nvPr/>
            </p:nvSpPr>
            <p:spPr>
              <a:xfrm>
                <a:off x="11288186" y="1110606"/>
                <a:ext cx="302575" cy="2710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00" b="0" i="0" u="none" strike="noStrike" kern="1200" cap="none" spc="0" normalizeH="0" baseline="0" noProof="0">
                    <a:ln>
                      <a:noFill/>
                    </a:ln>
                    <a:solidFill>
                      <a:srgbClr val="A5A5A5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A88A15B-A711-4FB9-A6E6-04D77367A047}"/>
                </a:ext>
              </a:extLst>
            </p:cNvPr>
            <p:cNvSpPr/>
            <p:nvPr/>
          </p:nvSpPr>
          <p:spPr bwMode="auto">
            <a:xfrm>
              <a:off x="6295127" y="2577800"/>
              <a:ext cx="2960873" cy="56523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12319" name="그룹 112">
              <a:extLst>
                <a:ext uri="{FF2B5EF4-FFF2-40B4-BE49-F238E27FC236}">
                  <a16:creationId xmlns:a16="http://schemas.microsoft.com/office/drawing/2014/main" id="{CAAB5D1A-5741-4115-AA49-5BD13C2CC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385" y="2582008"/>
              <a:ext cx="388674" cy="527685"/>
              <a:chOff x="11182694" y="-42773"/>
              <a:chExt cx="1691670" cy="204736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D2141D1-759E-4AF5-B73E-3E3532C9AB1C}"/>
                  </a:ext>
                </a:extLst>
              </p:cNvPr>
              <p:cNvSpPr/>
              <p:nvPr/>
            </p:nvSpPr>
            <p:spPr>
              <a:xfrm>
                <a:off x="11182694" y="205792"/>
                <a:ext cx="1691670" cy="179880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FDFB47CB-6201-416B-8B98-5C03A213E958}"/>
                  </a:ext>
                </a:extLst>
              </p:cNvPr>
              <p:cNvSpPr/>
              <p:nvPr/>
            </p:nvSpPr>
            <p:spPr>
              <a:xfrm rot="583031">
                <a:off x="11574664" y="1209921"/>
                <a:ext cx="288822" cy="56674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05F0D5C-0679-4A0E-97F4-DC3A47D61F82}"/>
                  </a:ext>
                </a:extLst>
              </p:cNvPr>
              <p:cNvSpPr/>
              <p:nvPr/>
            </p:nvSpPr>
            <p:spPr>
              <a:xfrm>
                <a:off x="12111047" y="1480974"/>
                <a:ext cx="275068" cy="28337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BF9000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334E63D6-72EA-4F4F-A6BD-0D55596889CD}"/>
                  </a:ext>
                </a:extLst>
              </p:cNvPr>
              <p:cNvCxnSpPr/>
              <p:nvPr/>
            </p:nvCxnSpPr>
            <p:spPr>
              <a:xfrm>
                <a:off x="11182694" y="680136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75" name="TextBox 117">
                <a:extLst>
                  <a:ext uri="{FF2B5EF4-FFF2-40B4-BE49-F238E27FC236}">
                    <a16:creationId xmlns:a16="http://schemas.microsoft.com/office/drawing/2014/main" id="{F3A8E128-AFE2-481C-805A-4BC764403D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60394" y="-42773"/>
                <a:ext cx="481374" cy="1313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1</a:t>
                </a: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1415C08C-25BB-4372-A5FE-7A98DE9C559C}"/>
                  </a:ext>
                </a:extLst>
              </p:cNvPr>
              <p:cNvSpPr/>
              <p:nvPr/>
            </p:nvSpPr>
            <p:spPr>
              <a:xfrm>
                <a:off x="12372362" y="1191438"/>
                <a:ext cx="288822" cy="25873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2B7DB84D-1A36-43A5-993B-5AF5751C171D}"/>
                  </a:ext>
                </a:extLst>
              </p:cNvPr>
              <p:cNvSpPr/>
              <p:nvPr/>
            </p:nvSpPr>
            <p:spPr>
              <a:xfrm>
                <a:off x="11285842" y="1111357"/>
                <a:ext cx="302575" cy="2710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00" b="0" i="0" u="none" strike="noStrike" kern="1200" cap="none" spc="0" normalizeH="0" baseline="0" noProof="0">
                    <a:ln>
                      <a:noFill/>
                    </a:ln>
                    <a:solidFill>
                      <a:srgbClr val="A5A5A5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20" name="그룹 112">
              <a:extLst>
                <a:ext uri="{FF2B5EF4-FFF2-40B4-BE49-F238E27FC236}">
                  <a16:creationId xmlns:a16="http://schemas.microsoft.com/office/drawing/2014/main" id="{89F40877-4A03-417F-BC36-353E4A3E62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5663" y="2591716"/>
              <a:ext cx="388674" cy="514801"/>
              <a:chOff x="11186350" y="2375"/>
              <a:chExt cx="1691670" cy="199737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74F66553-CDEF-4E74-A7B8-F2E85C44BBA3}"/>
                  </a:ext>
                </a:extLst>
              </p:cNvPr>
              <p:cNvSpPr/>
              <p:nvPr/>
            </p:nvSpPr>
            <p:spPr>
              <a:xfrm>
                <a:off x="11186350" y="200951"/>
                <a:ext cx="1691670" cy="179879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6FB06FCA-D392-45DD-8B55-BA82B90FAEEB}"/>
                  </a:ext>
                </a:extLst>
              </p:cNvPr>
              <p:cNvSpPr/>
              <p:nvPr/>
            </p:nvSpPr>
            <p:spPr>
              <a:xfrm rot="583031">
                <a:off x="11578325" y="1205077"/>
                <a:ext cx="288822" cy="56674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C2AB94B5-3669-4402-94CF-44A09D3989C8}"/>
                  </a:ext>
                </a:extLst>
              </p:cNvPr>
              <p:cNvSpPr/>
              <p:nvPr/>
            </p:nvSpPr>
            <p:spPr>
              <a:xfrm>
                <a:off x="12114708" y="1476129"/>
                <a:ext cx="275068" cy="28337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BF9000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BF9000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D27A422B-7452-43E0-904A-6405EB917375}"/>
                  </a:ext>
                </a:extLst>
              </p:cNvPr>
              <p:cNvCxnSpPr/>
              <p:nvPr/>
            </p:nvCxnSpPr>
            <p:spPr>
              <a:xfrm>
                <a:off x="11186350" y="681452"/>
                <a:ext cx="1657289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68" name="TextBox 117">
                <a:extLst>
                  <a:ext uri="{FF2B5EF4-FFF2-40B4-BE49-F238E27FC236}">
                    <a16:creationId xmlns:a16="http://schemas.microsoft.com/office/drawing/2014/main" id="{F299A027-FFD8-477A-B035-F60A87A707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8654" y="2375"/>
                <a:ext cx="481374" cy="1313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3</a:t>
                </a: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4A688E0B-68A4-4800-B477-DF295AE21EDF}"/>
                  </a:ext>
                </a:extLst>
              </p:cNvPr>
              <p:cNvSpPr/>
              <p:nvPr/>
            </p:nvSpPr>
            <p:spPr>
              <a:xfrm>
                <a:off x="12376023" y="1186594"/>
                <a:ext cx="288822" cy="25873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A5366858-75AB-492D-8DE3-F83164144428}"/>
                  </a:ext>
                </a:extLst>
              </p:cNvPr>
              <p:cNvSpPr/>
              <p:nvPr/>
            </p:nvSpPr>
            <p:spPr>
              <a:xfrm>
                <a:off x="11289503" y="1106513"/>
                <a:ext cx="302575" cy="2772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00" b="0" i="0" u="none" strike="noStrike" kern="1200" cap="none" spc="0" normalizeH="0" baseline="0" noProof="0">
                    <a:ln>
                      <a:noFill/>
                    </a:ln>
                    <a:solidFill>
                      <a:srgbClr val="A5A5A5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21" name="그룹 112">
              <a:extLst>
                <a:ext uri="{FF2B5EF4-FFF2-40B4-BE49-F238E27FC236}">
                  <a16:creationId xmlns:a16="http://schemas.microsoft.com/office/drawing/2014/main" id="{A1535BD5-E37B-4096-B499-0E66442C8F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2471" y="2592631"/>
              <a:ext cx="388674" cy="517061"/>
              <a:chOff x="11186259" y="-4765"/>
              <a:chExt cx="1691670" cy="2006137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4578E39-B37D-483A-A062-02BA33CBB0D1}"/>
                  </a:ext>
                </a:extLst>
              </p:cNvPr>
              <p:cNvSpPr/>
              <p:nvPr/>
            </p:nvSpPr>
            <p:spPr>
              <a:xfrm>
                <a:off x="11186259" y="202580"/>
                <a:ext cx="1691670" cy="179879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6D582C0-901B-4B0A-8F6F-8DD9DA7DBB33}"/>
                  </a:ext>
                </a:extLst>
              </p:cNvPr>
              <p:cNvSpPr/>
              <p:nvPr/>
            </p:nvSpPr>
            <p:spPr>
              <a:xfrm rot="583031">
                <a:off x="11578229" y="1206702"/>
                <a:ext cx="288822" cy="56674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7CAE44F3-AE34-4707-AE21-07E09F4A3B91}"/>
                  </a:ext>
                </a:extLst>
              </p:cNvPr>
              <p:cNvSpPr/>
              <p:nvPr/>
            </p:nvSpPr>
            <p:spPr>
              <a:xfrm>
                <a:off x="12114613" y="1477753"/>
                <a:ext cx="275068" cy="28337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BF9000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BF9000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E67C6D0F-F1CD-4DF2-8846-DB1350EC1471}"/>
                  </a:ext>
                </a:extLst>
              </p:cNvPr>
              <p:cNvCxnSpPr/>
              <p:nvPr/>
            </p:nvCxnSpPr>
            <p:spPr>
              <a:xfrm>
                <a:off x="11186259" y="713882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61" name="TextBox 117">
                <a:extLst>
                  <a:ext uri="{FF2B5EF4-FFF2-40B4-BE49-F238E27FC236}">
                    <a16:creationId xmlns:a16="http://schemas.microsoft.com/office/drawing/2014/main" id="{1A671133-4118-4D40-9B5A-46FF7F51CA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88390" y="-4765"/>
                <a:ext cx="481374" cy="1313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4</a:t>
                </a: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97B4E2E1-9F57-40C8-9A29-E2F5FD52F4B3}"/>
                  </a:ext>
                </a:extLst>
              </p:cNvPr>
              <p:cNvSpPr/>
              <p:nvPr/>
            </p:nvSpPr>
            <p:spPr>
              <a:xfrm>
                <a:off x="12375927" y="1188219"/>
                <a:ext cx="288822" cy="25873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2DB19E6F-AA64-43E6-8584-680D479ABD62}"/>
                  </a:ext>
                </a:extLst>
              </p:cNvPr>
              <p:cNvSpPr/>
              <p:nvPr/>
            </p:nvSpPr>
            <p:spPr>
              <a:xfrm>
                <a:off x="11289408" y="1108138"/>
                <a:ext cx="302575" cy="27105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00" b="0" i="0" u="none" strike="noStrike" kern="1200" cap="none" spc="0" normalizeH="0" baseline="0" noProof="0">
                    <a:ln>
                      <a:noFill/>
                    </a:ln>
                    <a:solidFill>
                      <a:srgbClr val="A5A5A5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22" name="그룹 112">
              <a:extLst>
                <a:ext uri="{FF2B5EF4-FFF2-40B4-BE49-F238E27FC236}">
                  <a16:creationId xmlns:a16="http://schemas.microsoft.com/office/drawing/2014/main" id="{AFB7CE28-D29D-4B67-B6E3-1C11E02879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6775" y="2582887"/>
              <a:ext cx="388674" cy="528394"/>
              <a:chOff x="11185038" y="-46412"/>
              <a:chExt cx="1691670" cy="2050116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C09719D-24A0-4B0E-AE43-8CA971051F91}"/>
                  </a:ext>
                </a:extLst>
              </p:cNvPr>
              <p:cNvSpPr/>
              <p:nvPr/>
            </p:nvSpPr>
            <p:spPr>
              <a:xfrm>
                <a:off x="11185038" y="198742"/>
                <a:ext cx="1691670" cy="180496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FB6D20ED-FFB5-4216-82CC-7E40A6DD5572}"/>
                  </a:ext>
                </a:extLst>
              </p:cNvPr>
              <p:cNvSpPr/>
              <p:nvPr/>
            </p:nvSpPr>
            <p:spPr>
              <a:xfrm>
                <a:off x="12113391" y="1473920"/>
                <a:ext cx="275068" cy="28953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1200" cap="none" spc="0" normalizeH="0" baseline="0" noProof="0">
                    <a:ln>
                      <a:noFill/>
                    </a:ln>
                    <a:solidFill>
                      <a:srgbClr val="BF9000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BF9000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F2950777-A072-4CE8-8B11-69ED3ABE7F4B}"/>
                  </a:ext>
                </a:extLst>
              </p:cNvPr>
              <p:cNvCxnSpPr/>
              <p:nvPr/>
            </p:nvCxnSpPr>
            <p:spPr>
              <a:xfrm>
                <a:off x="11185038" y="679243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54" name="TextBox 117">
                <a:extLst>
                  <a:ext uri="{FF2B5EF4-FFF2-40B4-BE49-F238E27FC236}">
                    <a16:creationId xmlns:a16="http://schemas.microsoft.com/office/drawing/2014/main" id="{2A47637A-2FCB-4F31-BC24-7056F91D5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9319" y="-46412"/>
                <a:ext cx="481374" cy="1313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2</a:t>
                </a: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5138BAC-930E-4E79-9A81-D6B618A94919}"/>
                  </a:ext>
                </a:extLst>
              </p:cNvPr>
              <p:cNvSpPr/>
              <p:nvPr/>
            </p:nvSpPr>
            <p:spPr>
              <a:xfrm>
                <a:off x="12374706" y="1190548"/>
                <a:ext cx="288822" cy="25873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C835C6E9-B77D-4A15-AF92-29996EC91F0A}"/>
                  </a:ext>
                </a:extLst>
              </p:cNvPr>
              <p:cNvSpPr/>
              <p:nvPr/>
            </p:nvSpPr>
            <p:spPr>
              <a:xfrm>
                <a:off x="11288186" y="1110462"/>
                <a:ext cx="302575" cy="2710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00" b="0" i="0" u="none" strike="noStrike" kern="1200" cap="none" spc="0" normalizeH="0" baseline="0" noProof="0">
                    <a:ln>
                      <a:noFill/>
                    </a:ln>
                    <a:solidFill>
                      <a:srgbClr val="A5A5A5"/>
                    </a:solidFill>
                    <a:effectLst/>
                    <a:uLnTx/>
                    <a:uFillTx/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6BD6498-E68D-40E4-9C31-831BDA215A59}"/>
                </a:ext>
              </a:extLst>
            </p:cNvPr>
            <p:cNvCxnSpPr/>
            <p:nvPr/>
          </p:nvCxnSpPr>
          <p:spPr>
            <a:xfrm>
              <a:off x="7047195" y="2595265"/>
              <a:ext cx="0" cy="531893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9FD673-141B-4BF3-BB46-0A07EC4C4D3D}"/>
                </a:ext>
              </a:extLst>
            </p:cNvPr>
            <p:cNvSpPr/>
            <p:nvPr/>
          </p:nvSpPr>
          <p:spPr bwMode="auto">
            <a:xfrm>
              <a:off x="6295127" y="2036380"/>
              <a:ext cx="2960873" cy="32707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715C12D-32D5-4C74-95F1-32F28FD38636}"/>
                </a:ext>
              </a:extLst>
            </p:cNvPr>
            <p:cNvSpPr/>
            <p:nvPr/>
          </p:nvSpPr>
          <p:spPr bwMode="auto">
            <a:xfrm>
              <a:off x="6295127" y="2808022"/>
              <a:ext cx="2960873" cy="32707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DC168B1-D06C-4B0B-9E66-1FF14A99008F}"/>
                </a:ext>
              </a:extLst>
            </p:cNvPr>
            <p:cNvCxnSpPr/>
            <p:nvPr/>
          </p:nvCxnSpPr>
          <p:spPr>
            <a:xfrm>
              <a:off x="7764503" y="2595265"/>
              <a:ext cx="0" cy="531893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137E1D6-4B68-4D93-A351-AFD944FE05C4}"/>
                </a:ext>
              </a:extLst>
            </p:cNvPr>
            <p:cNvCxnSpPr/>
            <p:nvPr/>
          </p:nvCxnSpPr>
          <p:spPr>
            <a:xfrm>
              <a:off x="8494452" y="2595265"/>
              <a:ext cx="0" cy="531893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CFB3D7E-36B4-4CCB-B038-5736403C84B8}"/>
                </a:ext>
              </a:extLst>
            </p:cNvPr>
            <p:cNvCxnSpPr/>
            <p:nvPr/>
          </p:nvCxnSpPr>
          <p:spPr>
            <a:xfrm>
              <a:off x="7047195" y="1833150"/>
              <a:ext cx="0" cy="53030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190489D-FF5F-45DC-B337-749836CD3A92}"/>
                </a:ext>
              </a:extLst>
            </p:cNvPr>
            <p:cNvCxnSpPr/>
            <p:nvPr/>
          </p:nvCxnSpPr>
          <p:spPr>
            <a:xfrm>
              <a:off x="7764503" y="1833150"/>
              <a:ext cx="0" cy="53030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53B7E1B-766B-4363-B673-7616F0B243A0}"/>
                </a:ext>
              </a:extLst>
            </p:cNvPr>
            <p:cNvCxnSpPr/>
            <p:nvPr/>
          </p:nvCxnSpPr>
          <p:spPr>
            <a:xfrm>
              <a:off x="8494452" y="1833150"/>
              <a:ext cx="0" cy="53030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4F3DE4C-8E0D-438E-B439-4341795AE318}"/>
                </a:ext>
              </a:extLst>
            </p:cNvPr>
            <p:cNvSpPr/>
            <p:nvPr/>
          </p:nvSpPr>
          <p:spPr bwMode="auto">
            <a:xfrm>
              <a:off x="7222573" y="2446017"/>
              <a:ext cx="363394" cy="603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93446D7-0AAF-4CED-BF0F-872130B260A6}"/>
                </a:ext>
              </a:extLst>
            </p:cNvPr>
            <p:cNvSpPr/>
            <p:nvPr/>
          </p:nvSpPr>
          <p:spPr bwMode="auto">
            <a:xfrm>
              <a:off x="6517904" y="2446017"/>
              <a:ext cx="363394" cy="587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C386BDE6-5D6B-455B-8F25-18E4E057CCCB}"/>
                </a:ext>
              </a:extLst>
            </p:cNvPr>
            <p:cNvSpPr/>
            <p:nvPr/>
          </p:nvSpPr>
          <p:spPr bwMode="auto">
            <a:xfrm>
              <a:off x="7936721" y="2446017"/>
              <a:ext cx="363394" cy="587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B58A2DE-36F2-4A51-8537-4422155693FA}"/>
                </a:ext>
              </a:extLst>
            </p:cNvPr>
            <p:cNvSpPr/>
            <p:nvPr/>
          </p:nvSpPr>
          <p:spPr bwMode="auto">
            <a:xfrm>
              <a:off x="8691949" y="2446017"/>
              <a:ext cx="363394" cy="587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12335" name="그룹 61">
              <a:extLst>
                <a:ext uri="{FF2B5EF4-FFF2-40B4-BE49-F238E27FC236}">
                  <a16:creationId xmlns:a16="http://schemas.microsoft.com/office/drawing/2014/main" id="{192C707E-0897-4559-A973-19B7544A30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9440" y="2274254"/>
              <a:ext cx="244091" cy="238998"/>
              <a:chOff x="6253987" y="4936115"/>
              <a:chExt cx="248538" cy="243351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54372E-C26E-41A6-8191-5DFA9F94EBD0}"/>
                  </a:ext>
                </a:extLst>
              </p:cNvPr>
              <p:cNvSpPr/>
              <p:nvPr/>
            </p:nvSpPr>
            <p:spPr bwMode="auto">
              <a:xfrm>
                <a:off x="6254158" y="4936407"/>
                <a:ext cx="59524" cy="1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54A4A717-37BA-430C-BB6E-CAA78F74581E}"/>
                  </a:ext>
                </a:extLst>
              </p:cNvPr>
              <p:cNvSpPr/>
              <p:nvPr/>
            </p:nvSpPr>
            <p:spPr bwMode="auto">
              <a:xfrm rot="2170040">
                <a:off x="6376424" y="4978440"/>
                <a:ext cx="54698" cy="11316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08CFBF1-B72B-40DB-9098-3D7F2C31F00A}"/>
                  </a:ext>
                </a:extLst>
              </p:cNvPr>
              <p:cNvSpPr/>
              <p:nvPr/>
            </p:nvSpPr>
            <p:spPr bwMode="auto">
              <a:xfrm rot="5400000">
                <a:off x="6418121" y="5095120"/>
                <a:ext cx="53349" cy="11422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pic>
          <p:nvPicPr>
            <p:cNvPr id="12336" name="그림 67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89DEFF82-D811-4ACA-B31A-988D35BCE1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085" y="2885257"/>
              <a:ext cx="706950" cy="70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37" name="그림 69" descr="표지판, 시계, 그리기이(가) 표시된 사진&#10;&#10;자동 생성된 설명">
              <a:extLst>
                <a:ext uri="{FF2B5EF4-FFF2-40B4-BE49-F238E27FC236}">
                  <a16:creationId xmlns:a16="http://schemas.microsoft.com/office/drawing/2014/main" id="{778E5163-BA3D-4AC6-BBC9-147ECF016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268" y="2880822"/>
              <a:ext cx="711385" cy="71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38" name="그림 71" descr="표지판, 시계, 그리기이(가) 표시된 사진&#10;&#10;자동 생성된 설명">
              <a:extLst>
                <a:ext uri="{FF2B5EF4-FFF2-40B4-BE49-F238E27FC236}">
                  <a16:creationId xmlns:a16="http://schemas.microsoft.com/office/drawing/2014/main" id="{E5A6E915-BB7A-4086-B192-62C189430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5053" y="2880822"/>
              <a:ext cx="711385" cy="71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339" name="그룹 73">
              <a:extLst>
                <a:ext uri="{FF2B5EF4-FFF2-40B4-BE49-F238E27FC236}">
                  <a16:creationId xmlns:a16="http://schemas.microsoft.com/office/drawing/2014/main" id="{E01E9B6F-9EF9-4D46-A95D-1A322F899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19259" y="3474786"/>
              <a:ext cx="244091" cy="238998"/>
              <a:chOff x="6253987" y="4936115"/>
              <a:chExt cx="248538" cy="24335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82F2F7E-7784-4AE0-B076-5AB23F0F7F91}"/>
                  </a:ext>
                </a:extLst>
              </p:cNvPr>
              <p:cNvSpPr/>
              <p:nvPr/>
            </p:nvSpPr>
            <p:spPr bwMode="auto">
              <a:xfrm>
                <a:off x="6253800" y="4936204"/>
                <a:ext cx="59524" cy="1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08FE8CB-44E9-4EDD-8AE6-590510A0C5A9}"/>
                  </a:ext>
                </a:extLst>
              </p:cNvPr>
              <p:cNvSpPr/>
              <p:nvPr/>
            </p:nvSpPr>
            <p:spPr bwMode="auto">
              <a:xfrm rot="2170040">
                <a:off x="6376065" y="4978237"/>
                <a:ext cx="56306" cy="11316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D9636A6-072E-43E9-B92A-2EA7465E7B42}"/>
                  </a:ext>
                </a:extLst>
              </p:cNvPr>
              <p:cNvSpPr/>
              <p:nvPr/>
            </p:nvSpPr>
            <p:spPr bwMode="auto">
              <a:xfrm rot="5400000">
                <a:off x="6419371" y="5094918"/>
                <a:ext cx="53349" cy="11422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pic>
          <p:nvPicPr>
            <p:cNvPr id="12340" name="그림 75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6B37F170-68FE-47A5-A37A-D9D2E3FB4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539" y="2885257"/>
              <a:ext cx="706950" cy="70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341" name="그룹 76">
              <a:extLst>
                <a:ext uri="{FF2B5EF4-FFF2-40B4-BE49-F238E27FC236}">
                  <a16:creationId xmlns:a16="http://schemas.microsoft.com/office/drawing/2014/main" id="{54F9B52F-4EAB-4085-BC88-4986800781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9440" y="3474786"/>
              <a:ext cx="244091" cy="238998"/>
              <a:chOff x="6253987" y="4936115"/>
              <a:chExt cx="248538" cy="243351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6DC1E94-72CA-4460-A84A-9BA502A8EC65}"/>
                  </a:ext>
                </a:extLst>
              </p:cNvPr>
              <p:cNvSpPr/>
              <p:nvPr/>
            </p:nvSpPr>
            <p:spPr bwMode="auto">
              <a:xfrm>
                <a:off x="6254158" y="4936204"/>
                <a:ext cx="59524" cy="1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B98C34E-94DB-4211-AB17-E46AF7D48502}"/>
                  </a:ext>
                </a:extLst>
              </p:cNvPr>
              <p:cNvSpPr/>
              <p:nvPr/>
            </p:nvSpPr>
            <p:spPr bwMode="auto">
              <a:xfrm rot="2170040">
                <a:off x="6376424" y="4978237"/>
                <a:ext cx="54698" cy="11316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1F4B547-842C-4148-871F-8ADC293513FA}"/>
                  </a:ext>
                </a:extLst>
              </p:cNvPr>
              <p:cNvSpPr/>
              <p:nvPr/>
            </p:nvSpPr>
            <p:spPr bwMode="auto">
              <a:xfrm rot="5400000">
                <a:off x="6418121" y="5094917"/>
                <a:ext cx="53349" cy="11422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sp>
        <p:nvSpPr>
          <p:cNvPr id="145" name="모서리가 둥근 직사각형 68">
            <a:extLst>
              <a:ext uri="{FF2B5EF4-FFF2-40B4-BE49-F238E27FC236}">
                <a16:creationId xmlns:a16="http://schemas.microsoft.com/office/drawing/2014/main" id="{7534257A-547F-427A-BD09-76440239CCEC}"/>
              </a:ext>
            </a:extLst>
          </p:cNvPr>
          <p:cNvSpPr/>
          <p:nvPr/>
        </p:nvSpPr>
        <p:spPr>
          <a:xfrm>
            <a:off x="5532438" y="1541463"/>
            <a:ext cx="3748087" cy="2386012"/>
          </a:xfrm>
          <a:prstGeom prst="roundRect">
            <a:avLst>
              <a:gd name="adj" fmla="val 7431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6" name="모서리가 둥근 직사각형 98">
            <a:extLst>
              <a:ext uri="{FF2B5EF4-FFF2-40B4-BE49-F238E27FC236}">
                <a16:creationId xmlns:a16="http://schemas.microsoft.com/office/drawing/2014/main" id="{BE1700CF-8F99-443D-B0E8-3A7AF454C83B}"/>
              </a:ext>
            </a:extLst>
          </p:cNvPr>
          <p:cNvSpPr/>
          <p:nvPr/>
        </p:nvSpPr>
        <p:spPr>
          <a:xfrm>
            <a:off x="9704388" y="1824038"/>
            <a:ext cx="2133600" cy="7667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약통 영역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939192D-A489-4C6D-A85D-14678DEA32EE}"/>
              </a:ext>
            </a:extLst>
          </p:cNvPr>
          <p:cNvSpPr txBox="1"/>
          <p:nvPr/>
        </p:nvSpPr>
        <p:spPr>
          <a:xfrm>
            <a:off x="9407525" y="2998788"/>
            <a:ext cx="2586038" cy="34163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병원에서 송신한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복용 안내에 따라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약통 상단의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LED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점등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 종류에 따라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다른 약통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복용을 위해 약통을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꺼내면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LED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소등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(RFID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예정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</a:p>
        </p:txBody>
      </p:sp>
      <p:sp>
        <p:nvSpPr>
          <p:cNvPr id="149" name="모서리가 둥근 직사각형 70">
            <a:extLst>
              <a:ext uri="{FF2B5EF4-FFF2-40B4-BE49-F238E27FC236}">
                <a16:creationId xmlns:a16="http://schemas.microsoft.com/office/drawing/2014/main" id="{C131EAE6-FD14-4800-B8C6-876364811DFC}"/>
              </a:ext>
            </a:extLst>
          </p:cNvPr>
          <p:cNvSpPr/>
          <p:nvPr/>
        </p:nvSpPr>
        <p:spPr>
          <a:xfrm>
            <a:off x="339725" y="1982788"/>
            <a:ext cx="2133600" cy="7667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스크린 영역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1212BE6-7390-47A7-B043-4274299A8660}"/>
              </a:ext>
            </a:extLst>
          </p:cNvPr>
          <p:cNvSpPr txBox="1"/>
          <p:nvPr/>
        </p:nvSpPr>
        <p:spPr>
          <a:xfrm>
            <a:off x="2584463" y="971530"/>
            <a:ext cx="272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병원에서 송신한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내방 일정 업데이트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Wi-Fi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사용하여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통신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날짜를 누르면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저장된 일정 확인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복약시간에 스크린에 알람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52" name="꺾인 연결선 72">
            <a:extLst>
              <a:ext uri="{FF2B5EF4-FFF2-40B4-BE49-F238E27FC236}">
                <a16:creationId xmlns:a16="http://schemas.microsoft.com/office/drawing/2014/main" id="{A43BB116-F095-4108-9A1F-33B5EA35C7A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3557" y="3190081"/>
            <a:ext cx="1836738" cy="1165225"/>
          </a:xfrm>
          <a:prstGeom prst="bentConnector3">
            <a:avLst>
              <a:gd name="adj1" fmla="val 23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꺾인 연결선 74">
            <a:extLst>
              <a:ext uri="{FF2B5EF4-FFF2-40B4-BE49-F238E27FC236}">
                <a16:creationId xmlns:a16="http://schemas.microsoft.com/office/drawing/2014/main" id="{B8079D82-0995-4EB3-9ACE-BE7F267CFB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36063" y="2533650"/>
            <a:ext cx="887412" cy="192088"/>
          </a:xfrm>
          <a:prstGeom prst="bentConnector2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01" name="그룹 25">
            <a:extLst>
              <a:ext uri="{FF2B5EF4-FFF2-40B4-BE49-F238E27FC236}">
                <a16:creationId xmlns:a16="http://schemas.microsoft.com/office/drawing/2014/main" id="{FBEC02C3-D26F-4FCD-AB08-59C0A4701C16}"/>
              </a:ext>
            </a:extLst>
          </p:cNvPr>
          <p:cNvGrpSpPr>
            <a:grpSpLocks/>
          </p:cNvGrpSpPr>
          <p:nvPr/>
        </p:nvGrpSpPr>
        <p:grpSpPr bwMode="auto">
          <a:xfrm>
            <a:off x="2147888" y="3633788"/>
            <a:ext cx="3746500" cy="2306637"/>
            <a:chOff x="3342358" y="5575764"/>
            <a:chExt cx="3746798" cy="2385969"/>
          </a:xfrm>
        </p:grpSpPr>
        <p:sp>
          <p:nvSpPr>
            <p:cNvPr id="27" name="정육면체 26">
              <a:extLst>
                <a:ext uri="{FF2B5EF4-FFF2-40B4-BE49-F238E27FC236}">
                  <a16:creationId xmlns:a16="http://schemas.microsoft.com/office/drawing/2014/main" id="{F0A1494A-ADA9-4710-A6AC-88D6602A9B70}"/>
                </a:ext>
              </a:extLst>
            </p:cNvPr>
            <p:cNvSpPr/>
            <p:nvPr/>
          </p:nvSpPr>
          <p:spPr bwMode="auto">
            <a:xfrm>
              <a:off x="3342358" y="5575764"/>
              <a:ext cx="3746798" cy="2385969"/>
            </a:xfrm>
            <a:prstGeom prst="cube">
              <a:avLst>
                <a:gd name="adj" fmla="val 7683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pic>
          <p:nvPicPr>
            <p:cNvPr id="12305" name="그림 27">
              <a:extLst>
                <a:ext uri="{FF2B5EF4-FFF2-40B4-BE49-F238E27FC236}">
                  <a16:creationId xmlns:a16="http://schemas.microsoft.com/office/drawing/2014/main" id="{46C8F46E-B5EC-4DEA-9921-18BB83FF0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54" y="5829496"/>
              <a:ext cx="3460960" cy="2066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8" name="모서리가 둥근 직사각형 66">
            <a:extLst>
              <a:ext uri="{FF2B5EF4-FFF2-40B4-BE49-F238E27FC236}">
                <a16:creationId xmlns:a16="http://schemas.microsoft.com/office/drawing/2014/main" id="{635250EE-F1EE-4868-BC34-569D39779375}"/>
              </a:ext>
            </a:extLst>
          </p:cNvPr>
          <p:cNvSpPr/>
          <p:nvPr/>
        </p:nvSpPr>
        <p:spPr>
          <a:xfrm>
            <a:off x="2093913" y="3563938"/>
            <a:ext cx="3851275" cy="2443162"/>
          </a:xfrm>
          <a:prstGeom prst="roundRect">
            <a:avLst>
              <a:gd name="adj" fmla="val 7631"/>
            </a:avLst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2C5DDC4-A00E-40CE-AFD1-00B88CEAB4DD}"/>
              </a:ext>
            </a:extLst>
          </p:cNvPr>
          <p:cNvCxnSpPr>
            <a:cxnSpLocks/>
          </p:cNvCxnSpPr>
          <p:nvPr/>
        </p:nvCxnSpPr>
        <p:spPr>
          <a:xfrm flipH="1">
            <a:off x="9307513" y="3073400"/>
            <a:ext cx="1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BF750B3-2197-44B9-9408-0007AFA8804E}"/>
              </a:ext>
            </a:extLst>
          </p:cNvPr>
          <p:cNvCxnSpPr/>
          <p:nvPr/>
        </p:nvCxnSpPr>
        <p:spPr>
          <a:xfrm>
            <a:off x="6283749" y="5589240"/>
            <a:ext cx="2615776" cy="0"/>
          </a:xfrm>
          <a:prstGeom prst="straightConnector1">
            <a:avLst/>
          </a:prstGeom>
          <a:ln w="76200">
            <a:solidFill>
              <a:srgbClr val="FE8E7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EEA2A4-8B5D-4C3F-9102-D4CCB6D52C91}"/>
              </a:ext>
            </a:extLst>
          </p:cNvPr>
          <p:cNvSpPr txBox="1"/>
          <p:nvPr/>
        </p:nvSpPr>
        <p:spPr>
          <a:xfrm>
            <a:off x="6680200" y="5085184"/>
            <a:ext cx="189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슬라이딩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E6C72E-DB6F-42A5-B3E3-5DE8495DF6A7}"/>
              </a:ext>
            </a:extLst>
          </p:cNvPr>
          <p:cNvSpPr/>
          <p:nvPr/>
        </p:nvSpPr>
        <p:spPr>
          <a:xfrm>
            <a:off x="423863" y="10874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2롯데마트드림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B2BD3CC-F107-42C2-B13E-2F7CE3BE0E36}"/>
              </a:ext>
            </a:extLst>
          </p:cNvPr>
          <p:cNvSpPr/>
          <p:nvPr/>
        </p:nvSpPr>
        <p:spPr>
          <a:xfrm>
            <a:off x="4076777" y="3872400"/>
            <a:ext cx="1615322" cy="2014070"/>
          </a:xfrm>
          <a:prstGeom prst="rect">
            <a:avLst/>
          </a:prstGeom>
          <a:solidFill>
            <a:srgbClr val="FE8E78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4" name="Picture 2" descr="Bomb premium icon">
            <a:extLst>
              <a:ext uri="{FF2B5EF4-FFF2-40B4-BE49-F238E27FC236}">
                <a16:creationId xmlns:a16="http://schemas.microsoft.com/office/drawing/2014/main" id="{05D88C98-2E01-4385-98D9-0D72C4FE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7" y="4864588"/>
            <a:ext cx="752125" cy="75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B4C52855-D0F3-4B69-A281-BFDA051F1AE1}"/>
              </a:ext>
            </a:extLst>
          </p:cNvPr>
          <p:cNvSpPr txBox="1"/>
          <p:nvPr/>
        </p:nvSpPr>
        <p:spPr>
          <a:xfrm>
            <a:off x="4088372" y="4320579"/>
            <a:ext cx="157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현재시각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19:00`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pic>
        <p:nvPicPr>
          <p:cNvPr id="162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610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" name="직선 연결선 162"/>
          <p:cNvCxnSpPr/>
          <p:nvPr/>
        </p:nvCxnSpPr>
        <p:spPr>
          <a:xfrm>
            <a:off x="3088640" y="393261"/>
            <a:ext cx="17630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">
            <a:extLst>
              <a:ext uri="{FF2B5EF4-FFF2-40B4-BE49-F238E27FC236}">
                <a16:creationId xmlns:a16="http://schemas.microsoft.com/office/drawing/2014/main" id="{48C593F3-8420-4E5A-A0F6-B2A02C19F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F617CCA-D323-4B5C-9819-2B1286B32A9E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제품 </a:t>
            </a: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MVP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Hardware</a:t>
            </a:r>
            <a:endParaRPr lang="ko-KR" altLang="en-US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3728592-FA8A-4302-9BF0-55A997D300F8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06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3D4EE3-5905-4328-AFD8-D7C84C56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1" y="743613"/>
            <a:ext cx="10959558" cy="58159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B67A51-54A5-415A-AFB9-3A1F045F2BD8}"/>
              </a:ext>
            </a:extLst>
          </p:cNvPr>
          <p:cNvSpPr/>
          <p:nvPr/>
        </p:nvSpPr>
        <p:spPr>
          <a:xfrm>
            <a:off x="4851660" y="781999"/>
            <a:ext cx="2700000" cy="571388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6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Value Propositions</a:t>
            </a:r>
          </a:p>
          <a:p>
            <a:pPr lvl="0" algn="ctr"/>
            <a:endParaRPr lang="en-US" altLang="ko-KR" sz="1300" dirty="0">
              <a:ln w="0"/>
              <a:solidFill>
                <a:prstClr val="black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0">
              <a:defRPr/>
            </a:pPr>
            <a:r>
              <a:rPr lang="en-US" altLang="ko-KR" sz="1300" b="1" i="1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Better Life for Patients</a:t>
            </a:r>
          </a:p>
          <a:p>
            <a:pPr lvl="0">
              <a:defRPr/>
            </a:pPr>
            <a:endParaRPr lang="en-US" altLang="ko-KR" sz="1300" i="1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개인 맞춤형 </a:t>
            </a:r>
            <a:r>
              <a:rPr lang="ko-KR" altLang="en-US" sz="1100" b="1" dirty="0"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내원 일정 알림</a:t>
            </a: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및 </a:t>
            </a:r>
            <a:r>
              <a:rPr lang="ko-KR" altLang="en-US" sz="1100" b="1" dirty="0"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건강 주의사항</a:t>
            </a: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제공 서비스 </a:t>
            </a:r>
            <a:endParaRPr lang="en-US" altLang="ko-KR" sz="1100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직관적인 인터페이스를 통한 </a:t>
            </a:r>
            <a:r>
              <a:rPr lang="ko-KR" altLang="en-US" sz="1100" b="1" dirty="0"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사용자의 편의성</a:t>
            </a: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고려  </a:t>
            </a:r>
            <a:endParaRPr lang="en-US" altLang="ko-KR" sz="1100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LED</a:t>
            </a: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를 사용한 </a:t>
            </a:r>
            <a:r>
              <a:rPr lang="ko-KR" altLang="en-US" sz="1100" b="1" dirty="0"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직관적</a:t>
            </a: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이고 </a:t>
            </a:r>
            <a:r>
              <a:rPr lang="ko-KR" altLang="en-US" sz="1100" b="1" dirty="0"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간편한</a:t>
            </a: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약 복용 안내 서비스</a:t>
            </a:r>
            <a:endParaRPr lang="en-US" altLang="ko-KR" sz="1100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내부에 존재하는 약 보관함을 통한 손쉬운 </a:t>
            </a:r>
            <a:r>
              <a:rPr lang="ko-KR" altLang="en-US" sz="1100" b="1" dirty="0"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약품 보관 </a:t>
            </a:r>
            <a:endParaRPr lang="en-US" altLang="ko-KR" sz="1100" b="1" dirty="0">
              <a:solidFill>
                <a:schemeClr val="accent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endParaRPr lang="en-US" altLang="ko-KR" sz="11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en-US" altLang="ko-KR" sz="1300" b="1" i="1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Better Life for  Doctors</a:t>
            </a:r>
          </a:p>
          <a:p>
            <a:pPr lvl="0">
              <a:defRPr/>
            </a:pPr>
            <a:endParaRPr lang="en-US" altLang="ko-KR" sz="1300" i="1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원격조정을  통한 편리한 </a:t>
            </a:r>
            <a:r>
              <a:rPr lang="ko-KR" altLang="en-US" sz="1100" b="1" dirty="0"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일정 업데이트</a:t>
            </a:r>
            <a:endParaRPr lang="en-US" altLang="ko-KR" sz="1100" b="1" dirty="0">
              <a:solidFill>
                <a:schemeClr val="accent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날짜 / 시간대별 상세하고 알기 쉬운 </a:t>
            </a:r>
            <a:r>
              <a:rPr lang="ko-KR" altLang="en-US" sz="1100" b="1" dirty="0"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복약 지도</a:t>
            </a:r>
            <a:r>
              <a:rPr lang="ko-KR" altLang="en-US" sz="11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서비스</a:t>
            </a:r>
            <a:endParaRPr lang="en-US" altLang="ko-KR" sz="1100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sz="1100" b="1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조선일보명조" panose="02030304000000000000" pitchFamily="18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sz="1100" b="1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조선일보명조" panose="02030304000000000000" pitchFamily="18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sz="1100" b="1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조선일보명조" panose="02030304000000000000" pitchFamily="18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sz="1100" b="1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조선일보명조" panose="02030304000000000000" pitchFamily="18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sz="1100" b="1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endParaRPr lang="en-US" altLang="ko-KR" sz="1100" b="1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조선일보명조" panose="02030304000000000000" pitchFamily="18" charset="-127"/>
            </a:endParaRPr>
          </a:p>
          <a:p>
            <a:pPr lvl="0" algn="ctr"/>
            <a:endParaRPr lang="en-US" altLang="ko-KR" sz="1300" dirty="0">
              <a:ln w="0"/>
              <a:solidFill>
                <a:prstClr val="black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6CCD60-1079-4FD3-906E-444EBA0B039A}"/>
              </a:ext>
            </a:extLst>
          </p:cNvPr>
          <p:cNvSpPr/>
          <p:nvPr/>
        </p:nvSpPr>
        <p:spPr>
          <a:xfrm>
            <a:off x="9017202" y="785577"/>
            <a:ext cx="2700000" cy="5713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prstClr val="black"/>
              </a:buClr>
            </a:pPr>
            <a:r>
              <a:rPr lang="en-US" altLang="ko-KR" sz="16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Customer Segments</a:t>
            </a:r>
          </a:p>
          <a:p>
            <a:pPr lvl="0" algn="ctr"/>
            <a:endParaRPr lang="en-US" altLang="ko-KR" sz="1300" dirty="0">
              <a:ln w="0"/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lvl="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만성 질환</a:t>
            </a: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가지고 있거나 </a:t>
            </a:r>
            <a:r>
              <a:rPr lang="ko-KR" altLang="en-US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수술</a:t>
            </a: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인해 꾸준한 관리가 필요한</a:t>
            </a:r>
            <a:r>
              <a:rPr lang="en-US" altLang="ko-KR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ko-KR" sz="1100" dirty="0">
              <a:ln w="0"/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lvl="0" indent="-285750" algn="just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여러 종류의 약</a:t>
            </a: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복용하거나</a:t>
            </a:r>
            <a:r>
              <a:rPr lang="en-US" altLang="ko-KR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주기적으로 병원</a:t>
            </a: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방문을 해</a:t>
            </a:r>
            <a:endParaRPr lang="en-US" altLang="ko-KR" sz="1100" dirty="0">
              <a:ln w="0"/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 algn="just"/>
            <a:endParaRPr lang="en-US" altLang="ko-KR" sz="1100" dirty="0">
              <a:ln w="0"/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lvl="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내원일정</a:t>
            </a:r>
            <a:r>
              <a:rPr lang="en-US" altLang="ko-KR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복약지도</a:t>
            </a: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알림과 </a:t>
            </a:r>
            <a:r>
              <a:rPr lang="ko-KR" altLang="en-US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간편한 일정에 </a:t>
            </a: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대한 알림을 필요로 하는 사람들 중</a:t>
            </a:r>
            <a:r>
              <a:rPr lang="en-US" altLang="ko-KR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ko-KR" sz="1100" dirty="0">
              <a:ln w="0"/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간단하고 직관적인 </a:t>
            </a:r>
            <a:r>
              <a:rPr lang="en-US" altLang="ko-KR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 자동 업데이트 등 </a:t>
            </a:r>
            <a:r>
              <a:rPr lang="ko-KR" altLang="en-US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간편한 일정 관리</a:t>
            </a: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필요로 하는</a:t>
            </a:r>
            <a:endParaRPr lang="en-US" altLang="ko-KR" sz="1100" dirty="0">
              <a:ln w="0"/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 algn="just">
              <a:defRPr/>
            </a:pPr>
            <a:endParaRPr lang="en-US" altLang="ko-KR" sz="1100" dirty="0">
              <a:ln w="0"/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 algn="just">
              <a:defRPr/>
            </a:pPr>
            <a:r>
              <a:rPr lang="en-US" altLang="ko-KR" sz="1100" b="1" dirty="0">
                <a:ln w="0"/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en-US" altLang="ko-KR" sz="1100" b="1" baseline="30000" dirty="0">
                <a:ln w="0"/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st</a:t>
            </a:r>
            <a:r>
              <a:rPr lang="en-US" altLang="ko-KR" sz="1100" b="1" dirty="0">
                <a:ln w="0"/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1100" dirty="0">
              <a:ln w="0"/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ko-KR" sz="1100" dirty="0">
              <a:ln w="0"/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스마트폰에 익숙하지만 복잡한 기능에 대한 활용도가 상대적으로 낮은 </a:t>
            </a:r>
            <a:r>
              <a:rPr lang="en-US" altLang="ko-KR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4~60</a:t>
            </a:r>
            <a:r>
              <a:rPr lang="ko-KR" altLang="en-US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</a:t>
            </a: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주 타겟</a:t>
            </a:r>
            <a:endParaRPr lang="en-US" altLang="ko-KR" sz="1100" dirty="0">
              <a:ln w="0"/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 algn="just"/>
            <a:endParaRPr lang="en-US" altLang="ko-KR" sz="1100" dirty="0">
              <a:ln w="0"/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 algn="just"/>
            <a:r>
              <a:rPr lang="en-US" altLang="ko-KR" sz="1100" b="1" dirty="0">
                <a:ln w="0"/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</a:t>
            </a:r>
            <a:r>
              <a:rPr lang="en-US" altLang="ko-KR" sz="1100" b="1" baseline="30000" dirty="0">
                <a:ln w="0"/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nd</a:t>
            </a:r>
            <a:r>
              <a:rPr lang="en-US" altLang="ko-KR" sz="1100" b="1" dirty="0">
                <a:ln w="0"/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lvl="0" algn="just"/>
            <a:endParaRPr lang="en-US" altLang="ko-KR" sz="1100" dirty="0">
              <a:ln w="0"/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바쁜 일상 속에 일정</a:t>
            </a:r>
            <a:r>
              <a:rPr lang="en-US" altLang="ko-KR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sz="1100" dirty="0">
                <a:ln w="0"/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알림 의 통합적 자동 관리가 필요한 </a:t>
            </a:r>
            <a:r>
              <a:rPr lang="en-US" altLang="ko-KR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2~30</a:t>
            </a:r>
            <a:r>
              <a:rPr lang="ko-KR" altLang="en-US" sz="1100" b="1" dirty="0">
                <a:ln w="0"/>
                <a:solidFill>
                  <a:schemeClr val="accent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 현대인</a:t>
            </a:r>
            <a:endParaRPr lang="en-US" altLang="ko-KR" sz="1100" b="1" dirty="0">
              <a:ln w="0"/>
              <a:solidFill>
                <a:schemeClr val="accent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 algn="ctr"/>
            <a:endParaRPr lang="en-US" altLang="ko-KR" sz="1300" dirty="0">
              <a:ln w="0"/>
              <a:solidFill>
                <a:prstClr val="black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53" y="30418"/>
            <a:ext cx="394135" cy="25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3088640" y="393261"/>
            <a:ext cx="26034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">
            <a:extLst>
              <a:ext uri="{FF2B5EF4-FFF2-40B4-BE49-F238E27FC236}">
                <a16:creationId xmlns:a16="http://schemas.microsoft.com/office/drawing/2014/main" id="{6AD86A83-F183-4BE5-A675-E94618880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8292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FC9522-452F-453E-A2BC-846806ABCF3C}"/>
              </a:ext>
            </a:extLst>
          </p:cNvPr>
          <p:cNvSpPr txBox="1"/>
          <p:nvPr/>
        </p:nvSpPr>
        <p:spPr>
          <a:xfrm>
            <a:off x="865496" y="158838"/>
            <a:ext cx="2201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Original BMC</a:t>
            </a:r>
            <a:endParaRPr lang="ko-KR" altLang="en-US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A31B3-FAE7-4A36-A854-0A209ACDF256}"/>
              </a:ext>
            </a:extLst>
          </p:cNvPr>
          <p:cNvSpPr txBox="1"/>
          <p:nvPr/>
        </p:nvSpPr>
        <p:spPr bwMode="auto">
          <a:xfrm>
            <a:off x="11778557" y="6570145"/>
            <a:ext cx="431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07</a:t>
            </a:r>
            <a:endParaRPr lang="ko-KR" altLang="en-US" sz="1400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4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>
        <a:spAutoFit/>
      </a:bodyPr>
      <a:lstStyle>
        <a:defPPr>
          <a:defRPr b="1" dirty="0">
            <a:solidFill>
              <a:schemeClr val="bg1"/>
            </a:solidFill>
            <a:latin typeface="12롯데마트드림Bold" panose="02020603020101020101" pitchFamily="18" charset="-127"/>
            <a:ea typeface="굴림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4310</Words>
  <Application>Microsoft Office PowerPoint</Application>
  <PresentationFormat>와이드스크린</PresentationFormat>
  <Paragraphs>935</Paragraphs>
  <Slides>32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51" baseType="lpstr">
      <vt:lpstr>12롯데마트드림Bold</vt:lpstr>
      <vt:lpstr>12롯데마트드림Medium</vt:lpstr>
      <vt:lpstr>12롯데마트행복Bold</vt:lpstr>
      <vt:lpstr>12롯데마트행복Medium</vt:lpstr>
      <vt:lpstr>Noto Sans Mono CJK KR Bold</vt:lpstr>
      <vt:lpstr>나눔고딕 ExtraBold</vt:lpstr>
      <vt:lpstr>나눔바른고딕</vt:lpstr>
      <vt:lpstr>나눔바른고딕 Light</vt:lpstr>
      <vt:lpstr>나눔스퀘어 ExtraBold</vt:lpstr>
      <vt:lpstr>나눔스퀘어라운드 Bold</vt:lpstr>
      <vt:lpstr>나눔스퀘어라운드 ExtraBold</vt:lpstr>
      <vt:lpstr>나눔스퀘어라운드 Regular</vt:lpstr>
      <vt:lpstr>맑은 고딕</vt:lpstr>
      <vt:lpstr>배달의민족 주아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조한울</dc:creator>
  <cp:lastModifiedBy>아미 이</cp:lastModifiedBy>
  <cp:revision>84</cp:revision>
  <dcterms:created xsi:type="dcterms:W3CDTF">2020-06-17T04:21:03Z</dcterms:created>
  <dcterms:modified xsi:type="dcterms:W3CDTF">2020-06-22T04:44:25Z</dcterms:modified>
</cp:coreProperties>
</file>